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8D6A2D-DADE-434D-BDF1-2BD41B6FB1B2}">
  <a:tblStyle styleId="{B98D6A2D-DADE-434D-BDF1-2BD41B6FB1B2}"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AU"/>
              <a:t>Reduce tumour size</a:t>
            </a:r>
            <a:endParaRPr/>
          </a:p>
          <a:p>
            <a:pPr indent="0" lvl="0" marL="0" rtl="0" algn="l">
              <a:lnSpc>
                <a:spcPct val="115000"/>
              </a:lnSpc>
              <a:spcBef>
                <a:spcPts val="0"/>
              </a:spcBef>
              <a:spcAft>
                <a:spcPts val="0"/>
              </a:spcAft>
              <a:buClr>
                <a:schemeClr val="dk1"/>
              </a:buClr>
              <a:buSzPts val="1100"/>
              <a:buFont typeface="Arial"/>
              <a:buNone/>
            </a:pPr>
            <a:r>
              <a:rPr lang="en-AU"/>
              <a:t>25% will avoid an mastectomy</a:t>
            </a:r>
            <a:endParaRPr/>
          </a:p>
          <a:p>
            <a:pPr indent="-254000" lvl="0" marL="342900" rtl="0" algn="l">
              <a:lnSpc>
                <a:spcPct val="150000"/>
              </a:lnSpc>
              <a:spcBef>
                <a:spcPts val="0"/>
              </a:spcBef>
              <a:spcAft>
                <a:spcPts val="0"/>
              </a:spcAft>
              <a:buClr>
                <a:schemeClr val="dk1"/>
              </a:buClr>
              <a:buSzPts val="1200"/>
              <a:buChar char="•"/>
            </a:pPr>
            <a:r>
              <a:rPr b="1" lang="en-AU"/>
              <a:t>Disease specific and overall survival was identical in the two groups.</a:t>
            </a:r>
            <a:endParaRPr/>
          </a:p>
          <a:p>
            <a:pPr indent="-254000" lvl="0" marL="342900" rtl="0" algn="l">
              <a:lnSpc>
                <a:spcPct val="150000"/>
              </a:lnSpc>
              <a:spcBef>
                <a:spcPts val="0"/>
              </a:spcBef>
              <a:spcAft>
                <a:spcPts val="0"/>
              </a:spcAft>
              <a:buClr>
                <a:schemeClr val="dk1"/>
              </a:buClr>
              <a:buSzPts val="1200"/>
              <a:buChar char="•"/>
            </a:pPr>
            <a:r>
              <a:rPr b="1" lang="en-AU"/>
              <a:t> </a:t>
            </a:r>
            <a:r>
              <a:rPr lang="en-AU"/>
              <a:t>A clinical response rate of 80% was seen with 13% complete pathological response. </a:t>
            </a:r>
            <a:endParaRPr/>
          </a:p>
          <a:p>
            <a:pPr indent="-292100" lvl="0" marL="342900" rtl="0" algn="l">
              <a:lnSpc>
                <a:spcPct val="150000"/>
              </a:lnSpc>
              <a:spcBef>
                <a:spcPts val="0"/>
              </a:spcBef>
              <a:spcAft>
                <a:spcPts val="0"/>
              </a:spcAft>
              <a:buClr>
                <a:schemeClr val="dk1"/>
              </a:buClr>
              <a:buSzPts val="1200"/>
              <a:buChar char="•"/>
            </a:pPr>
            <a:r>
              <a:rPr lang="en-AU"/>
              <a:t>Fewer mastectomies (60% versus 67%, </a:t>
            </a:r>
            <a:r>
              <a:rPr i="1" lang="en-AU"/>
              <a:t>p</a:t>
            </a:r>
            <a:r>
              <a:rPr lang="en-AU"/>
              <a:t>=0.002) performed in patients undergoing preoperative chemotherapy.</a:t>
            </a:r>
            <a:endParaRPr/>
          </a:p>
          <a:p>
            <a:pPr indent="0" lvl="0" marL="0" rtl="0" algn="l">
              <a:lnSpc>
                <a:spcPct val="100000"/>
              </a:lnSpc>
              <a:spcBef>
                <a:spcPts val="0"/>
              </a:spcBef>
              <a:spcAft>
                <a:spcPts val="0"/>
              </a:spcAft>
              <a:buSzPts val="1400"/>
              <a:buNone/>
            </a:pPr>
            <a:r>
              <a:t/>
            </a:r>
            <a:endParaRPr/>
          </a:p>
        </p:txBody>
      </p:sp>
      <p:sp>
        <p:nvSpPr>
          <p:cNvPr id="191" name="Google Shape;191;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better the response most likely less likelihood of recurrance</a:t>
            </a:r>
            <a:endParaRPr/>
          </a:p>
        </p:txBody>
      </p:sp>
      <p:sp>
        <p:nvSpPr>
          <p:cNvPr id="197" name="Google Shape;19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 rob to talk about reconstruction options here</a:t>
            </a:r>
            <a:endParaRPr/>
          </a:p>
        </p:txBody>
      </p:sp>
      <p:sp>
        <p:nvSpPr>
          <p:cNvPr id="209" name="Google Shape;2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Pt will then need to go on hormonal therapy – an AI</a:t>
            </a:r>
            <a:endParaRPr/>
          </a:p>
        </p:txBody>
      </p:sp>
      <p:sp>
        <p:nvSpPr>
          <p:cNvPr id="217" name="Google Shape;21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Gene signature assay</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Chemo</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Hormones – inc zoladex</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Just hormones</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Fertility</a:t>
            </a:r>
            <a:endParaRPr b="0"/>
          </a:p>
          <a:p>
            <a:pPr indent="-228600" lvl="0" marL="457200" marR="0" rtl="0" algn="l">
              <a:lnSpc>
                <a:spcPct val="100000"/>
              </a:lnSpc>
              <a:spcBef>
                <a:spcPts val="0"/>
              </a:spcBef>
              <a:spcAft>
                <a:spcPts val="0"/>
              </a:spcAft>
              <a:buClr>
                <a:srgbClr val="000000"/>
              </a:buClr>
              <a:buSzPts val="1400"/>
              <a:buFont typeface="Arial"/>
              <a:buNone/>
            </a:pPr>
            <a:br>
              <a:rPr lang="en-AU"/>
            </a:br>
            <a:endParaRPr/>
          </a:p>
        </p:txBody>
      </p:sp>
      <p:sp>
        <p:nvSpPr>
          <p:cNvPr id="263" name="Google Shape;26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AU"/>
              <a:t>TailorX study – 21 gene assay. Adjuvant endocrine therapy and chemoendocrine therapy had similar efficacy in women with hormone-receptor–positive, HER2-negative, axillary node–negative breast cancer who had a midrange 21-gene recurrence score, although some benefit of chemotherapy was found in some women 50 years of age or younger.</a:t>
            </a:r>
            <a:endParaRPr/>
          </a:p>
          <a:p>
            <a:pPr indent="0" lvl="0" marL="0" rtl="0" algn="l">
              <a:lnSpc>
                <a:spcPct val="100000"/>
              </a:lnSpc>
              <a:spcBef>
                <a:spcPts val="0"/>
              </a:spcBef>
              <a:spcAft>
                <a:spcPts val="0"/>
              </a:spcAft>
              <a:buSzPts val="1400"/>
              <a:buNone/>
            </a:pPr>
            <a:r>
              <a:t/>
            </a:r>
            <a:endParaRPr/>
          </a:p>
        </p:txBody>
      </p:sp>
      <p:sp>
        <p:nvSpPr>
          <p:cNvPr id="277" name="Google Shape;27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AU"/>
              <a:t>gonadotropin-releasing hormone (GnRH) is a long-acting hormone used to cause temporary menopause</a:t>
            </a:r>
            <a:endParaRPr/>
          </a:p>
          <a:p>
            <a:pPr indent="0" lvl="0" marL="0" rtl="0" algn="l">
              <a:lnSpc>
                <a:spcPct val="115000"/>
              </a:lnSpc>
              <a:spcBef>
                <a:spcPts val="0"/>
              </a:spcBef>
              <a:spcAft>
                <a:spcPts val="0"/>
              </a:spcAft>
              <a:buClr>
                <a:schemeClr val="dk1"/>
              </a:buClr>
              <a:buSzPts val="1100"/>
              <a:buFont typeface="Arial"/>
              <a:buNone/>
            </a:pPr>
            <a:r>
              <a:rPr lang="en-AU"/>
              <a:t>NB 40% loss of follow up!!</a:t>
            </a:r>
            <a:endParaRPr/>
          </a:p>
          <a:p>
            <a:pPr indent="0" lvl="0" marL="0" rtl="0" algn="l">
              <a:lnSpc>
                <a:spcPct val="100000"/>
              </a:lnSpc>
              <a:spcBef>
                <a:spcPts val="0"/>
              </a:spcBef>
              <a:spcAft>
                <a:spcPts val="0"/>
              </a:spcAft>
              <a:buSzPts val="1400"/>
              <a:buNone/>
            </a:pPr>
            <a:r>
              <a:t/>
            </a:r>
            <a:endParaRPr/>
          </a:p>
        </p:txBody>
      </p:sp>
      <p:sp>
        <p:nvSpPr>
          <p:cNvPr id="292" name="Google Shape;29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AU"/>
              <a:t>IVF - ?need ovarian stimulation</a:t>
            </a:r>
            <a:endParaRPr/>
          </a:p>
          <a:p>
            <a:pPr indent="0" lvl="0" marL="0" rtl="0" algn="l">
              <a:lnSpc>
                <a:spcPct val="115000"/>
              </a:lnSpc>
              <a:spcBef>
                <a:spcPts val="0"/>
              </a:spcBef>
              <a:spcAft>
                <a:spcPts val="0"/>
              </a:spcAft>
              <a:buClr>
                <a:schemeClr val="dk1"/>
              </a:buClr>
              <a:buSzPts val="1100"/>
              <a:buFont typeface="Arial"/>
              <a:buNone/>
            </a:pPr>
            <a:r>
              <a:rPr lang="en-AU"/>
              <a:t>Ovarian tissue freezing involves freezing and storage of tissue from the ovarian cortex.</a:t>
            </a:r>
            <a:endParaRPr/>
          </a:p>
          <a:p>
            <a:pPr indent="0" lvl="0" marL="0" rtl="0" algn="l">
              <a:lnSpc>
                <a:spcPct val="100000"/>
              </a:lnSpc>
              <a:spcBef>
                <a:spcPts val="0"/>
              </a:spcBef>
              <a:spcAft>
                <a:spcPts val="0"/>
              </a:spcAft>
              <a:buSzPts val="1400"/>
              <a:buNone/>
            </a:pPr>
            <a:r>
              <a:t/>
            </a:r>
            <a:endParaRPr/>
          </a:p>
        </p:txBody>
      </p:sp>
      <p:sp>
        <p:nvSpPr>
          <p:cNvPr id="299" name="Google Shape;299;p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this case - zoladex and exemestane</a:t>
            </a:r>
            <a:endParaRPr/>
          </a:p>
          <a:p>
            <a:pPr indent="0" lvl="0" marL="0" rtl="0" algn="l">
              <a:lnSpc>
                <a:spcPct val="100000"/>
              </a:lnSpc>
              <a:spcBef>
                <a:spcPts val="0"/>
              </a:spcBef>
              <a:spcAft>
                <a:spcPts val="0"/>
              </a:spcAft>
              <a:buSzPts val="1400"/>
              <a:buNone/>
            </a:pPr>
            <a:r>
              <a:rPr lang="en-AU"/>
              <a:t>radiation - pros and cons</a:t>
            </a:r>
            <a:endParaRPr/>
          </a:p>
        </p:txBody>
      </p:sp>
      <p:sp>
        <p:nvSpPr>
          <p:cNvPr id="305" name="Google Shape;30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importance of gp at  MDT</a:t>
            </a:r>
            <a:endParaRPr/>
          </a:p>
        </p:txBody>
      </p:sp>
      <p:sp>
        <p:nvSpPr>
          <p:cNvPr id="334" name="Google Shape;33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i="0" lang="en-AU" sz="1200" u="none" cap="none" strike="noStrike">
                <a:solidFill>
                  <a:schemeClr val="dk1"/>
                </a:solidFill>
                <a:latin typeface="Calibri"/>
                <a:ea typeface="Calibri"/>
                <a:cs typeface="Calibri"/>
                <a:sym typeface="Calibri"/>
              </a:rPr>
              <a:t>Social History</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Lives with partner</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Non-smoker</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Alcohol – half a bottle of wine per night</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Hospitality worker</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Supportive family and friends</a:t>
            </a:r>
            <a:endParaRPr b="0"/>
          </a:p>
          <a:p>
            <a:pPr indent="-228600" lvl="0" marL="457200" marR="0" rtl="0" algn="l">
              <a:lnSpc>
                <a:spcPct val="100000"/>
              </a:lnSpc>
              <a:spcBef>
                <a:spcPts val="0"/>
              </a:spcBef>
              <a:spcAft>
                <a:spcPts val="0"/>
              </a:spcAft>
              <a:buClr>
                <a:srgbClr val="000000"/>
              </a:buClr>
              <a:buSzPts val="1400"/>
              <a:buFont typeface="Arial"/>
              <a:buNone/>
            </a:pPr>
            <a:br>
              <a:rPr lang="en-AU"/>
            </a:br>
            <a:endParaRPr/>
          </a:p>
        </p:txBody>
      </p:sp>
      <p:sp>
        <p:nvSpPr>
          <p:cNvPr id="138" name="Google Shape;13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Cholesterol = 9.5</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Angiogram (GCUH) Jan 2020 – mild stenosis, patient reported</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Echocardiogram Jan 2020 – no regional wall abnormality, EF 70%</a:t>
            </a:r>
            <a:endParaRPr b="0"/>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Cardiology follow up arranged</a:t>
            </a:r>
            <a:endParaRPr b="0"/>
          </a:p>
          <a:p>
            <a:pPr indent="-228600" lvl="0" marL="457200" marR="0" rtl="0" algn="l">
              <a:lnSpc>
                <a:spcPct val="100000"/>
              </a:lnSpc>
              <a:spcBef>
                <a:spcPts val="0"/>
              </a:spcBef>
              <a:spcAft>
                <a:spcPts val="0"/>
              </a:spcAft>
              <a:buClr>
                <a:srgbClr val="000000"/>
              </a:buClr>
              <a:buSzPts val="1400"/>
              <a:buFont typeface="Arial"/>
              <a:buNone/>
            </a:pPr>
            <a:br>
              <a:rPr b="0" lang="en-AU"/>
            </a:br>
            <a:endParaRPr/>
          </a:p>
        </p:txBody>
      </p:sp>
      <p:sp>
        <p:nvSpPr>
          <p:cNvPr id="149" name="Google Shape;1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Likely BRCA - need to consider mastectomies and BSO</a:t>
            </a:r>
            <a:endParaRPr/>
          </a:p>
        </p:txBody>
      </p:sp>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7" name="Shape 87"/>
        <p:cNvGrpSpPr/>
        <p:nvPr/>
      </p:nvGrpSpPr>
      <p:grpSpPr>
        <a:xfrm>
          <a:off x="0" y="0"/>
          <a:ext cx="0" cy="0"/>
          <a:chOff x="0" y="0"/>
          <a:chExt cx="0" cy="0"/>
        </a:xfrm>
      </p:grpSpPr>
      <p:sp>
        <p:nvSpPr>
          <p:cNvPr id="88" name="Google Shape;88;p11"/>
          <p:cNvSpPr/>
          <p:nvPr/>
        </p:nvSpPr>
        <p:spPr>
          <a:xfrm>
            <a:off x="558210" y="1162033"/>
            <a:ext cx="3740740" cy="4643344"/>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 name="Google Shape;89;p11"/>
          <p:cNvSpPr/>
          <p:nvPr/>
        </p:nvSpPr>
        <p:spPr>
          <a:xfrm>
            <a:off x="498834" y="1618375"/>
            <a:ext cx="146304" cy="822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 name="Google Shape;90;p11"/>
          <p:cNvSpPr txBox="1"/>
          <p:nvPr>
            <p:ph type="title"/>
          </p:nvPr>
        </p:nvSpPr>
        <p:spPr>
          <a:xfrm>
            <a:off x="868680" y="1709928"/>
            <a:ext cx="3099816" cy="1709928"/>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400"/>
              <a:buFont typeface="Calibri"/>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1"/>
          <p:cNvSpPr txBox="1"/>
          <p:nvPr>
            <p:ph idx="1" type="body"/>
          </p:nvPr>
        </p:nvSpPr>
        <p:spPr>
          <a:xfrm>
            <a:off x="4965192" y="1709928"/>
            <a:ext cx="6729984" cy="4096512"/>
          </a:xfrm>
          <a:prstGeom prst="rect">
            <a:avLst/>
          </a:prstGeom>
          <a:noFill/>
          <a:ln>
            <a:noFill/>
          </a:ln>
        </p:spPr>
        <p:txBody>
          <a:bodyPr anchorCtr="0" anchor="t" bIns="45700" lIns="91425" spcFirstLastPara="1" rIns="91425" wrap="square" tIns="45700">
            <a:noAutofit/>
          </a:bodyPr>
          <a:lstStyle>
            <a:lvl1pPr indent="-406400" lvl="0" marL="457200" algn="l">
              <a:lnSpc>
                <a:spcPct val="110000"/>
              </a:lnSpc>
              <a:spcBef>
                <a:spcPts val="1000"/>
              </a:spcBef>
              <a:spcAft>
                <a:spcPts val="0"/>
              </a:spcAft>
              <a:buClr>
                <a:schemeClr val="dk1"/>
              </a:buClr>
              <a:buSzPts val="2800"/>
              <a:buChar char="•"/>
              <a:defRPr sz="2800"/>
            </a:lvl1pPr>
            <a:lvl2pPr indent="-381000" lvl="1" marL="914400" algn="l">
              <a:lnSpc>
                <a:spcPct val="110000"/>
              </a:lnSpc>
              <a:spcBef>
                <a:spcPts val="500"/>
              </a:spcBef>
              <a:spcAft>
                <a:spcPts val="0"/>
              </a:spcAft>
              <a:buClr>
                <a:schemeClr val="dk1"/>
              </a:buClr>
              <a:buSzPts val="2400"/>
              <a:buChar char="•"/>
              <a:defRPr sz="2400"/>
            </a:lvl2pPr>
            <a:lvl3pPr indent="-355600" lvl="2" marL="1371600" algn="l">
              <a:lnSpc>
                <a:spcPct val="110000"/>
              </a:lnSpc>
              <a:spcBef>
                <a:spcPts val="500"/>
              </a:spcBef>
              <a:spcAft>
                <a:spcPts val="0"/>
              </a:spcAft>
              <a:buClr>
                <a:schemeClr val="dk1"/>
              </a:buClr>
              <a:buSzPts val="2000"/>
              <a:buChar char="•"/>
              <a:defRPr sz="2000"/>
            </a:lvl3pPr>
            <a:lvl4pPr indent="-355600" lvl="3" marL="1828800" algn="l">
              <a:lnSpc>
                <a:spcPct val="110000"/>
              </a:lnSpc>
              <a:spcBef>
                <a:spcPts val="500"/>
              </a:spcBef>
              <a:spcAft>
                <a:spcPts val="0"/>
              </a:spcAft>
              <a:buClr>
                <a:schemeClr val="dk1"/>
              </a:buClr>
              <a:buSzPts val="2000"/>
              <a:buChar char="•"/>
              <a:defRPr sz="2000"/>
            </a:lvl4pPr>
            <a:lvl5pPr indent="-355600" lvl="4" marL="2286000" algn="l">
              <a:lnSpc>
                <a:spcPct val="11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2" name="Google Shape;92;p11"/>
          <p:cNvSpPr txBox="1"/>
          <p:nvPr>
            <p:ph idx="2" type="body"/>
          </p:nvPr>
        </p:nvSpPr>
        <p:spPr>
          <a:xfrm>
            <a:off x="868680" y="3429000"/>
            <a:ext cx="3099816" cy="2066544"/>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1"/>
              </a:buClr>
              <a:buSzPts val="1800"/>
              <a:buNone/>
              <a:defRPr sz="18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p11"/>
          <p:cNvSpPr txBox="1"/>
          <p:nvPr>
            <p:ph idx="10" type="dt"/>
          </p:nvPr>
        </p:nvSpPr>
        <p:spPr>
          <a:xfrm>
            <a:off x="86868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12"/>
          <p:cNvSpPr/>
          <p:nvPr/>
        </p:nvSpPr>
        <p:spPr>
          <a:xfrm>
            <a:off x="558210" y="1162033"/>
            <a:ext cx="3740740" cy="4643344"/>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8" name="Google Shape;98;p12"/>
          <p:cNvSpPr/>
          <p:nvPr/>
        </p:nvSpPr>
        <p:spPr>
          <a:xfrm>
            <a:off x="498834" y="1618375"/>
            <a:ext cx="146304" cy="822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9" name="Google Shape;99;p12"/>
          <p:cNvSpPr txBox="1"/>
          <p:nvPr>
            <p:ph type="title"/>
          </p:nvPr>
        </p:nvSpPr>
        <p:spPr>
          <a:xfrm>
            <a:off x="868680" y="1709928"/>
            <a:ext cx="3099816" cy="1709928"/>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400"/>
              <a:buFont typeface="Calibri"/>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2"/>
          <p:cNvSpPr/>
          <p:nvPr>
            <p:ph idx="2" type="pic"/>
          </p:nvPr>
        </p:nvSpPr>
        <p:spPr>
          <a:xfrm>
            <a:off x="4965192" y="1161288"/>
            <a:ext cx="6729984" cy="4645152"/>
          </a:xfrm>
          <a:prstGeom prst="rect">
            <a:avLst/>
          </a:prstGeom>
          <a:noFill/>
          <a:ln>
            <a:noFill/>
          </a:ln>
        </p:spPr>
        <p:txBody>
          <a:bodyPr anchorCtr="0" anchor="t" bIns="45700" lIns="91425" spcFirstLastPara="1" rIns="91425" wrap="square" tIns="45700">
            <a:noAutofit/>
          </a:bodyPr>
          <a:lstStyle>
            <a:lvl1pPr lvl="0" marR="0" rtl="0" algn="l">
              <a:lnSpc>
                <a:spcPct val="11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11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1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1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1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1" name="Google Shape;101;p12"/>
          <p:cNvSpPr txBox="1"/>
          <p:nvPr>
            <p:ph idx="1" type="body"/>
          </p:nvPr>
        </p:nvSpPr>
        <p:spPr>
          <a:xfrm>
            <a:off x="868680" y="3438144"/>
            <a:ext cx="3099816" cy="20574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1000"/>
              </a:spcBef>
              <a:spcAft>
                <a:spcPts val="0"/>
              </a:spcAft>
              <a:buClr>
                <a:schemeClr val="dk1"/>
              </a:buClr>
              <a:buSzPts val="1800"/>
              <a:buNone/>
              <a:defRPr sz="18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 name="Google Shape;102;p12"/>
          <p:cNvSpPr txBox="1"/>
          <p:nvPr>
            <p:ph idx="10" type="dt"/>
          </p:nvPr>
        </p:nvSpPr>
        <p:spPr>
          <a:xfrm>
            <a:off x="86868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5" name="Shape 105"/>
        <p:cNvGrpSpPr/>
        <p:nvPr/>
      </p:nvGrpSpPr>
      <p:grpSpPr>
        <a:xfrm>
          <a:off x="0" y="0"/>
          <a:ext cx="0" cy="0"/>
          <a:chOff x="0" y="0"/>
          <a:chExt cx="0" cy="0"/>
        </a:xfrm>
      </p:grpSpPr>
      <p:sp>
        <p:nvSpPr>
          <p:cNvPr id="106" name="Google Shape;10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1" name="Shape 111"/>
        <p:cNvGrpSpPr/>
        <p:nvPr/>
      </p:nvGrpSpPr>
      <p:grpSpPr>
        <a:xfrm>
          <a:off x="0" y="0"/>
          <a:ext cx="0" cy="0"/>
          <a:chOff x="0" y="0"/>
          <a:chExt cx="0" cy="0"/>
        </a:xfrm>
      </p:grpSpPr>
      <p:sp>
        <p:nvSpPr>
          <p:cNvPr id="112" name="Google Shape;112;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bg>
      <p:bgPr>
        <a:gradFill>
          <a:gsLst>
            <a:gs pos="0">
              <a:schemeClr val="lt2"/>
            </a:gs>
            <a:gs pos="100000">
              <a:srgbClr val="B2B2B2"/>
            </a:gs>
          </a:gsLst>
          <a:lin ang="5400000" scaled="0"/>
        </a:gradFill>
      </p:bgPr>
    </p:bg>
    <p:spTree>
      <p:nvGrpSpPr>
        <p:cNvPr id="19" name="Shape 19"/>
        <p:cNvGrpSpPr/>
        <p:nvPr/>
      </p:nvGrpSpPr>
      <p:grpSpPr>
        <a:xfrm>
          <a:off x="0" y="0"/>
          <a:ext cx="0" cy="0"/>
          <a:chOff x="0" y="0"/>
          <a:chExt cx="0" cy="0"/>
        </a:xfrm>
      </p:grpSpPr>
      <p:pic>
        <p:nvPicPr>
          <p:cNvPr descr="A glass with a blue background&#10;&#10;Description automatically generated" id="20" name="Google Shape;20;p3"/>
          <p:cNvPicPr preferRelativeResize="0"/>
          <p:nvPr/>
        </p:nvPicPr>
        <p:blipFill rotWithShape="1">
          <a:blip r:embed="rId2">
            <a:alphaModFix amt="50000"/>
          </a:blip>
          <a:srcRect b="-18516" l="0" r="0" t="1"/>
          <a:stretch/>
        </p:blipFill>
        <p:spPr>
          <a:xfrm>
            <a:off x="0" y="0"/>
            <a:ext cx="12192000" cy="8128000"/>
          </a:xfrm>
          <a:prstGeom prst="rect">
            <a:avLst/>
          </a:prstGeom>
          <a:noFill/>
          <a:ln>
            <a:noFill/>
          </a:ln>
        </p:spPr>
      </p:pic>
      <p:sp>
        <p:nvSpPr>
          <p:cNvPr id="21" name="Google Shape;21;p3"/>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24" name="Google Shape;24;p3"/>
          <p:cNvSpPr txBox="1"/>
          <p:nvPr>
            <p:ph idx="1" type="body"/>
          </p:nvPr>
        </p:nvSpPr>
        <p:spPr>
          <a:xfrm>
            <a:off x="1043197" y="3121134"/>
            <a:ext cx="10247133" cy="369332"/>
          </a:xfrm>
          <a:prstGeom prst="rect">
            <a:avLst/>
          </a:prstGeom>
          <a:noFill/>
          <a:ln>
            <a:noFill/>
          </a:ln>
        </p:spPr>
        <p:txBody>
          <a:bodyPr anchorCtr="0" anchor="ctr" bIns="45700" lIns="91425" spcFirstLastPara="1" rIns="91425" wrap="square" tIns="45700">
            <a:noAutofit/>
          </a:bodyPr>
          <a:lstStyle>
            <a:lvl1pPr indent="-355600" lvl="0" marL="457200" marR="0" algn="l">
              <a:lnSpc>
                <a:spcPct val="100000"/>
              </a:lnSpc>
              <a:spcBef>
                <a:spcPts val="0"/>
              </a:spcBef>
              <a:spcAft>
                <a:spcPts val="0"/>
              </a:spcAft>
              <a:buClr>
                <a:schemeClr val="dk1"/>
              </a:buClr>
              <a:buSzPts val="2000"/>
              <a:buChar char="•"/>
              <a:defRPr b="0" i="0" sz="2000">
                <a:latin typeface="Calibri"/>
                <a:ea typeface="Calibri"/>
                <a:cs typeface="Calibri"/>
                <a:sym typeface="Calibri"/>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p:nvPr/>
        </p:nvSpPr>
        <p:spPr>
          <a:xfrm>
            <a:off x="-290660" y="556976"/>
            <a:ext cx="12773319" cy="1131216"/>
          </a:xfrm>
          <a:prstGeom prst="rect">
            <a:avLst/>
          </a:prstGeom>
          <a:blipFill rotWithShape="1">
            <a:blip r:embed="rId3">
              <a:alphaModFix amt="20000"/>
            </a:blip>
            <a:stretch>
              <a:fillRect b="0" l="0" r="0" t="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Calibri"/>
              <a:buNone/>
            </a:pPr>
            <a:r>
              <a:t/>
            </a:r>
            <a:endParaRPr b="0" i="0" sz="4000" u="none" cap="none" strike="noStrike">
              <a:solidFill>
                <a:srgbClr val="FF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gradFill>
          <a:gsLst>
            <a:gs pos="0">
              <a:schemeClr val="lt2"/>
            </a:gs>
            <a:gs pos="100000">
              <a:srgbClr val="B2B2B2"/>
            </a:gs>
          </a:gsLst>
          <a:lin ang="5400000" scaled="0"/>
        </a:gradFill>
      </p:bgPr>
    </p:bg>
    <p:spTree>
      <p:nvGrpSpPr>
        <p:cNvPr id="26" name="Shape 26"/>
        <p:cNvGrpSpPr/>
        <p:nvPr/>
      </p:nvGrpSpPr>
      <p:grpSpPr>
        <a:xfrm>
          <a:off x="0" y="0"/>
          <a:ext cx="0" cy="0"/>
          <a:chOff x="0" y="0"/>
          <a:chExt cx="0" cy="0"/>
        </a:xfrm>
      </p:grpSpPr>
      <p:pic>
        <p:nvPicPr>
          <p:cNvPr descr="A glass with a blue background&#10;&#10;Description automatically generated" id="27" name="Google Shape;27;p4"/>
          <p:cNvPicPr preferRelativeResize="0"/>
          <p:nvPr/>
        </p:nvPicPr>
        <p:blipFill rotWithShape="1">
          <a:blip r:embed="rId2">
            <a:alphaModFix amt="50000"/>
          </a:blip>
          <a:srcRect b="-18516" l="0" r="0" t="1"/>
          <a:stretch/>
        </p:blipFill>
        <p:spPr>
          <a:xfrm>
            <a:off x="0" y="0"/>
            <a:ext cx="12192000" cy="8128000"/>
          </a:xfrm>
          <a:prstGeom prst="rect">
            <a:avLst/>
          </a:prstGeom>
          <a:noFill/>
          <a:ln>
            <a:noFill/>
          </a:ln>
        </p:spPr>
      </p:pic>
      <p:sp>
        <p:nvSpPr>
          <p:cNvPr id="28" name="Google Shape;28;p4"/>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pic>
        <p:nvPicPr>
          <p:cNvPr descr="A close up of a logo&#10;&#10;Description automatically generated" id="31" name="Google Shape;31;p4"/>
          <p:cNvPicPr preferRelativeResize="0"/>
          <p:nvPr/>
        </p:nvPicPr>
        <p:blipFill rotWithShape="1">
          <a:blip r:embed="rId3">
            <a:alphaModFix/>
          </a:blip>
          <a:srcRect b="0" l="0" r="0" t="0"/>
          <a:stretch/>
        </p:blipFill>
        <p:spPr>
          <a:xfrm>
            <a:off x="8438666" y="5962229"/>
            <a:ext cx="3429707" cy="820960"/>
          </a:xfrm>
          <a:prstGeom prst="rect">
            <a:avLst/>
          </a:prstGeom>
          <a:noFill/>
          <a:ln>
            <a:noFill/>
          </a:ln>
        </p:spPr>
      </p:pic>
      <p:sp>
        <p:nvSpPr>
          <p:cNvPr id="32" name="Google Shape;32;p4"/>
          <p:cNvSpPr txBox="1"/>
          <p:nvPr>
            <p:ph idx="1" type="body"/>
          </p:nvPr>
        </p:nvSpPr>
        <p:spPr>
          <a:xfrm>
            <a:off x="1043197" y="3121134"/>
            <a:ext cx="10247133" cy="369332"/>
          </a:xfrm>
          <a:prstGeom prst="rect">
            <a:avLst/>
          </a:prstGeom>
          <a:noFill/>
          <a:ln>
            <a:noFill/>
          </a:ln>
        </p:spPr>
        <p:txBody>
          <a:bodyPr anchorCtr="0" anchor="ctr" bIns="45700" lIns="91425" spcFirstLastPara="1" rIns="91425" wrap="square" tIns="45700">
            <a:noAutofit/>
          </a:bodyPr>
          <a:lstStyle>
            <a:lvl1pPr indent="-355600" lvl="0" marL="457200" marR="0" algn="l">
              <a:lnSpc>
                <a:spcPct val="100000"/>
              </a:lnSpc>
              <a:spcBef>
                <a:spcPts val="0"/>
              </a:spcBef>
              <a:spcAft>
                <a:spcPts val="0"/>
              </a:spcAft>
              <a:buClr>
                <a:schemeClr val="dk1"/>
              </a:buClr>
              <a:buSzPts val="2000"/>
              <a:buChar char="•"/>
              <a:defRPr b="0" i="0" sz="2000">
                <a:latin typeface="Calibri"/>
                <a:ea typeface="Calibri"/>
                <a:cs typeface="Calibri"/>
                <a:sym typeface="Calibri"/>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
          <p:cNvSpPr/>
          <p:nvPr/>
        </p:nvSpPr>
        <p:spPr>
          <a:xfrm>
            <a:off x="-290660" y="556976"/>
            <a:ext cx="12773319" cy="1131216"/>
          </a:xfrm>
          <a:prstGeom prst="rect">
            <a:avLst/>
          </a:prstGeom>
          <a:blipFill rotWithShape="1">
            <a:blip r:embed="rId4">
              <a:alphaModFix amt="20000"/>
            </a:blip>
            <a:stretch>
              <a:fillRect b="0" l="0" r="0" t="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Calibri"/>
              <a:buNone/>
            </a:pPr>
            <a:r>
              <a:t/>
            </a:r>
            <a:endParaRPr b="0" i="0" sz="4000" u="none" cap="none" strike="noStrike">
              <a:solidFill>
                <a:srgbClr val="FF0000"/>
              </a:solidFill>
              <a:latin typeface="Calibri"/>
              <a:ea typeface="Calibri"/>
              <a:cs typeface="Calibri"/>
              <a:sym typeface="Calibri"/>
            </a:endParaRPr>
          </a:p>
        </p:txBody>
      </p:sp>
      <p:pic>
        <p:nvPicPr>
          <p:cNvPr descr="Text&#10;&#10;Description automatically generated" id="34" name="Google Shape;34;p4"/>
          <p:cNvPicPr preferRelativeResize="0"/>
          <p:nvPr/>
        </p:nvPicPr>
        <p:blipFill rotWithShape="1">
          <a:blip r:embed="rId5">
            <a:alphaModFix/>
          </a:blip>
          <a:srcRect b="0" l="0" r="0" t="0"/>
          <a:stretch/>
        </p:blipFill>
        <p:spPr>
          <a:xfrm>
            <a:off x="540328" y="5935237"/>
            <a:ext cx="3684183" cy="73157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 name="Shape 35"/>
        <p:cNvGrpSpPr/>
        <p:nvPr/>
      </p:nvGrpSpPr>
      <p:grpSpPr>
        <a:xfrm>
          <a:off x="0" y="0"/>
          <a:ext cx="0" cy="0"/>
          <a:chOff x="0" y="0"/>
          <a:chExt cx="0" cy="0"/>
        </a:xfrm>
      </p:grpSpPr>
      <p:sp>
        <p:nvSpPr>
          <p:cNvPr id="36" name="Google Shape;36;p5"/>
          <p:cNvSpPr txBox="1"/>
          <p:nvPr>
            <p:ph type="ctrTitle"/>
          </p:nvPr>
        </p:nvSpPr>
        <p:spPr>
          <a:xfrm>
            <a:off x="576072" y="1124712"/>
            <a:ext cx="11036808" cy="317296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subTitle"/>
          </p:nvPr>
        </p:nvSpPr>
        <p:spPr>
          <a:xfrm>
            <a:off x="576072" y="4727448"/>
            <a:ext cx="11036808" cy="1481328"/>
          </a:xfrm>
          <a:prstGeom prst="rect">
            <a:avLst/>
          </a:prstGeom>
          <a:noFill/>
          <a:ln>
            <a:noFill/>
          </a:ln>
        </p:spPr>
        <p:txBody>
          <a:bodyPr anchorCtr="0" anchor="t" bIns="45700" lIns="91425" spcFirstLastPara="1" rIns="91425" wrap="square" tIns="45700">
            <a:no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 name="Google Shape;38;p5"/>
          <p:cNvSpPr txBox="1"/>
          <p:nvPr>
            <p:ph idx="10" type="dt"/>
          </p:nvPr>
        </p:nvSpPr>
        <p:spPr>
          <a:xfrm>
            <a:off x="576072"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
          <p:cNvSpPr txBox="1"/>
          <p:nvPr>
            <p:ph idx="12" type="sldNum"/>
          </p:nvPr>
        </p:nvSpPr>
        <p:spPr>
          <a:xfrm>
            <a:off x="886968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41" name="Google Shape;41;p5"/>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 name="Google Shape;42;p5"/>
          <p:cNvSpPr/>
          <p:nvPr/>
        </p:nvSpPr>
        <p:spPr>
          <a:xfrm flipH="1" rot="10800000">
            <a:off x="578652" y="4501201"/>
            <a:ext cx="11034696" cy="18288"/>
          </a:xfrm>
          <a:prstGeom prst="rect">
            <a:avLst/>
          </a:prstGeom>
          <a:solidFill>
            <a:srgbClr val="C8C8C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2">
    <p:bg>
      <p:bgPr>
        <a:gradFill>
          <a:gsLst>
            <a:gs pos="0">
              <a:schemeClr val="lt2"/>
            </a:gs>
            <a:gs pos="100000">
              <a:srgbClr val="B2B2B2"/>
            </a:gs>
          </a:gsLst>
          <a:lin ang="5400000" scaled="0"/>
        </a:gradFill>
      </p:bgPr>
    </p:bg>
    <p:spTree>
      <p:nvGrpSpPr>
        <p:cNvPr id="43" name="Shape 43"/>
        <p:cNvGrpSpPr/>
        <p:nvPr/>
      </p:nvGrpSpPr>
      <p:grpSpPr>
        <a:xfrm>
          <a:off x="0" y="0"/>
          <a:ext cx="0" cy="0"/>
          <a:chOff x="0" y="0"/>
          <a:chExt cx="0" cy="0"/>
        </a:xfrm>
      </p:grpSpPr>
      <p:sp>
        <p:nvSpPr>
          <p:cNvPr id="44" name="Google Shape;44;p6"/>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47" name="Google Shape;47;p6"/>
          <p:cNvSpPr txBox="1"/>
          <p:nvPr>
            <p:ph idx="1" type="body"/>
          </p:nvPr>
        </p:nvSpPr>
        <p:spPr>
          <a:xfrm>
            <a:off x="1043197" y="3121134"/>
            <a:ext cx="10247133" cy="369332"/>
          </a:xfrm>
          <a:prstGeom prst="rect">
            <a:avLst/>
          </a:prstGeom>
          <a:noFill/>
          <a:ln>
            <a:noFill/>
          </a:ln>
        </p:spPr>
        <p:txBody>
          <a:bodyPr anchorCtr="0" anchor="ctr" bIns="45700" lIns="91425" spcFirstLastPara="1" rIns="91425" wrap="square" tIns="45700">
            <a:noAutofit/>
          </a:bodyPr>
          <a:lstStyle>
            <a:lvl1pPr indent="-355600" lvl="0" marL="457200" marR="0" algn="l">
              <a:lnSpc>
                <a:spcPct val="100000"/>
              </a:lnSpc>
              <a:spcBef>
                <a:spcPts val="0"/>
              </a:spcBef>
              <a:spcAft>
                <a:spcPts val="0"/>
              </a:spcAft>
              <a:buClr>
                <a:schemeClr val="dk1"/>
              </a:buClr>
              <a:buSzPts val="2000"/>
              <a:buChar char="•"/>
              <a:defRPr b="0" i="0" sz="2000">
                <a:latin typeface="Calibri"/>
                <a:ea typeface="Calibri"/>
                <a:cs typeface="Calibri"/>
                <a:sym typeface="Calibri"/>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6"/>
          <p:cNvSpPr/>
          <p:nvPr/>
        </p:nvSpPr>
        <p:spPr>
          <a:xfrm>
            <a:off x="0" y="0"/>
            <a:ext cx="1801091"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food, drawing, shirt&#10;&#10;Description automatically generated" id="49" name="Google Shape;49;p6"/>
          <p:cNvPicPr preferRelativeResize="0"/>
          <p:nvPr/>
        </p:nvPicPr>
        <p:blipFill rotWithShape="1">
          <a:blip r:embed="rId2">
            <a:alphaModFix/>
          </a:blip>
          <a:srcRect b="0" l="0" r="0" t="0"/>
          <a:stretch/>
        </p:blipFill>
        <p:spPr>
          <a:xfrm>
            <a:off x="-1" y="402647"/>
            <a:ext cx="1625601" cy="124179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7"/>
          <p:cNvSpPr/>
          <p:nvPr/>
        </p:nvSpPr>
        <p:spPr>
          <a:xfrm>
            <a:off x="558210" y="4981421"/>
            <a:ext cx="11134956" cy="822960"/>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 name="Google Shape;52;p7"/>
          <p:cNvSpPr/>
          <p:nvPr/>
        </p:nvSpPr>
        <p:spPr>
          <a:xfrm>
            <a:off x="498834" y="5118581"/>
            <a:ext cx="146304"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 name="Google Shape;53;p7"/>
          <p:cNvSpPr txBox="1"/>
          <p:nvPr>
            <p:ph type="title"/>
          </p:nvPr>
        </p:nvSpPr>
        <p:spPr>
          <a:xfrm>
            <a:off x="557784" y="640080"/>
            <a:ext cx="10890504" cy="4114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600"/>
              <a:buFont typeface="Calibri"/>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txBox="1"/>
          <p:nvPr>
            <p:ph idx="1" type="body"/>
          </p:nvPr>
        </p:nvSpPr>
        <p:spPr>
          <a:xfrm>
            <a:off x="841248" y="5102352"/>
            <a:ext cx="10607040" cy="585216"/>
          </a:xfrm>
          <a:prstGeom prst="rect">
            <a:avLst/>
          </a:prstGeom>
          <a:noFill/>
          <a:ln>
            <a:noFill/>
          </a:ln>
        </p:spPr>
        <p:txBody>
          <a:bodyPr anchorCtr="0" anchor="ctr" bIns="45700" lIns="91425" spcFirstLastPara="1" rIns="91425" wrap="square" tIns="45700">
            <a:noAutofit/>
          </a:bodyPr>
          <a:lstStyle>
            <a:lvl1pPr indent="-228600" lvl="0" marL="457200" algn="l">
              <a:lnSpc>
                <a:spcPct val="110000"/>
              </a:lnSpc>
              <a:spcBef>
                <a:spcPts val="1000"/>
              </a:spcBef>
              <a:spcAft>
                <a:spcPts val="0"/>
              </a:spcAft>
              <a:buClr>
                <a:schemeClr val="dk1"/>
              </a:buClr>
              <a:buSzPts val="2000"/>
              <a:buNone/>
              <a:defRPr sz="2000">
                <a:solidFill>
                  <a:schemeClr val="dk1"/>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8"/>
          <p:cNvSpPr/>
          <p:nvPr/>
        </p:nvSpPr>
        <p:spPr>
          <a:xfrm>
            <a:off x="558209" y="0"/>
            <a:ext cx="11167447" cy="2018806"/>
          </a:xfrm>
          <a:prstGeom prst="rect">
            <a:avLst/>
          </a:prstGeom>
          <a:solidFill>
            <a:schemeClr val="lt1"/>
          </a:solidFill>
          <a:ln cap="flat" cmpd="sng" w="9525">
            <a:solidFill>
              <a:srgbClr val="E8E8E8"/>
            </a:solidFill>
            <a:prstDash val="solid"/>
            <a:miter lim="800000"/>
            <a:headEnd len="sm" w="sm" type="none"/>
            <a:tailEnd len="sm" w="sm" type="none"/>
          </a:ln>
          <a:effectLst>
            <a:outerShdw blurRad="50800" rotWithShape="0" algn="tl" dir="2700000" dist="38100">
              <a:srgbClr val="D8D8D8">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 name="Google Shape;60;p8"/>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 name="Google Shape;61;p8"/>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 name="Google Shape;62;p8"/>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 type="body"/>
          </p:nvPr>
        </p:nvSpPr>
        <p:spPr>
          <a:xfrm>
            <a:off x="1115568" y="2478024"/>
            <a:ext cx="4937760" cy="3694176"/>
          </a:xfrm>
          <a:prstGeom prst="rect">
            <a:avLst/>
          </a:prstGeom>
          <a:noFill/>
          <a:ln>
            <a:noFill/>
          </a:ln>
        </p:spPr>
        <p:txBody>
          <a:bodyPr anchorCtr="0" anchor="t" bIns="45700" lIns="91425" spcFirstLastPara="1" rIns="91425" wrap="square" tIns="45700">
            <a:no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8"/>
          <p:cNvSpPr txBox="1"/>
          <p:nvPr>
            <p:ph idx="2" type="body"/>
          </p:nvPr>
        </p:nvSpPr>
        <p:spPr>
          <a:xfrm>
            <a:off x="6345936" y="2478024"/>
            <a:ext cx="4937760" cy="3694176"/>
          </a:xfrm>
          <a:prstGeom prst="rect">
            <a:avLst/>
          </a:prstGeom>
          <a:noFill/>
          <a:ln>
            <a:noFill/>
          </a:ln>
        </p:spPr>
        <p:txBody>
          <a:bodyPr anchorCtr="0" anchor="t" bIns="45700" lIns="91425" spcFirstLastPara="1" rIns="91425" wrap="square" tIns="45700">
            <a:no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8"/>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 name="Shape 68"/>
        <p:cNvGrpSpPr/>
        <p:nvPr/>
      </p:nvGrpSpPr>
      <p:grpSpPr>
        <a:xfrm>
          <a:off x="0" y="0"/>
          <a:ext cx="0" cy="0"/>
          <a:chOff x="0" y="0"/>
          <a:chExt cx="0" cy="0"/>
        </a:xfrm>
      </p:grpSpPr>
      <p:sp>
        <p:nvSpPr>
          <p:cNvPr id="69" name="Google Shape;69;p9"/>
          <p:cNvSpPr/>
          <p:nvPr/>
        </p:nvSpPr>
        <p:spPr>
          <a:xfrm>
            <a:off x="558209" y="0"/>
            <a:ext cx="11167447" cy="2018806"/>
          </a:xfrm>
          <a:prstGeom prst="rect">
            <a:avLst/>
          </a:prstGeom>
          <a:solidFill>
            <a:schemeClr val="lt1"/>
          </a:solidFill>
          <a:ln cap="flat" cmpd="sng" w="9525">
            <a:solidFill>
              <a:srgbClr val="E8E8E8"/>
            </a:solidFill>
            <a:prstDash val="solid"/>
            <a:miter lim="800000"/>
            <a:headEnd len="sm" w="sm" type="none"/>
            <a:tailEnd len="sm" w="sm" type="none"/>
          </a:ln>
          <a:effectLst>
            <a:outerShdw blurRad="50800" rotWithShape="0" algn="tl" dir="2700000" dist="38100">
              <a:srgbClr val="D8D8D8">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0" name="Google Shape;70;p9"/>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1" name="Google Shape;71;p9"/>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 name="Google Shape;72;p9"/>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9"/>
          <p:cNvSpPr txBox="1"/>
          <p:nvPr>
            <p:ph idx="1" type="body"/>
          </p:nvPr>
        </p:nvSpPr>
        <p:spPr>
          <a:xfrm>
            <a:off x="1115568" y="2372650"/>
            <a:ext cx="4937760" cy="823912"/>
          </a:xfrm>
          <a:prstGeom prst="rect">
            <a:avLst/>
          </a:prstGeom>
          <a:noFill/>
          <a:ln>
            <a:noFill/>
          </a:ln>
        </p:spPr>
        <p:txBody>
          <a:bodyPr anchorCtr="0" anchor="b" bIns="45700" lIns="91425" spcFirstLastPara="1" rIns="91425" wrap="square" tIns="45700">
            <a:noAutofit/>
          </a:bodyPr>
          <a:lstStyle>
            <a:lvl1pPr indent="-228600" lvl="0" marL="457200" algn="l">
              <a:lnSpc>
                <a:spcPct val="110000"/>
              </a:lnSpc>
              <a:spcBef>
                <a:spcPts val="1000"/>
              </a:spcBef>
              <a:spcAft>
                <a:spcPts val="0"/>
              </a:spcAft>
              <a:buClr>
                <a:schemeClr val="dk1"/>
              </a:buClr>
              <a:buSzPts val="2400"/>
              <a:buNone/>
              <a:defRPr b="1" sz="2400" cap="none"/>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4" name="Google Shape;74;p9"/>
          <p:cNvSpPr txBox="1"/>
          <p:nvPr>
            <p:ph idx="2" type="body"/>
          </p:nvPr>
        </p:nvSpPr>
        <p:spPr>
          <a:xfrm>
            <a:off x="1115568" y="3203688"/>
            <a:ext cx="4937760" cy="2968512"/>
          </a:xfrm>
          <a:prstGeom prst="rect">
            <a:avLst/>
          </a:prstGeom>
          <a:noFill/>
          <a:ln>
            <a:noFill/>
          </a:ln>
        </p:spPr>
        <p:txBody>
          <a:bodyPr anchorCtr="0" anchor="t" bIns="45700" lIns="91425" spcFirstLastPara="1" rIns="91425" wrap="square" tIns="45700">
            <a:noAutofit/>
          </a:bodyPr>
          <a:lstStyle>
            <a:lvl1pPr indent="-381000" lvl="0" marL="457200" algn="l">
              <a:lnSpc>
                <a:spcPct val="110000"/>
              </a:lnSpc>
              <a:spcBef>
                <a:spcPts val="1000"/>
              </a:spcBef>
              <a:spcAft>
                <a:spcPts val="0"/>
              </a:spcAft>
              <a:buClr>
                <a:schemeClr val="dk1"/>
              </a:buClr>
              <a:buSzPts val="2400"/>
              <a:buChar char="•"/>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9"/>
          <p:cNvSpPr txBox="1"/>
          <p:nvPr>
            <p:ph idx="3" type="body"/>
          </p:nvPr>
        </p:nvSpPr>
        <p:spPr>
          <a:xfrm>
            <a:off x="6345936" y="2372650"/>
            <a:ext cx="4937760" cy="823912"/>
          </a:xfrm>
          <a:prstGeom prst="rect">
            <a:avLst/>
          </a:prstGeom>
          <a:noFill/>
          <a:ln>
            <a:noFill/>
          </a:ln>
        </p:spPr>
        <p:txBody>
          <a:bodyPr anchorCtr="0" anchor="b" bIns="45700" lIns="91425" spcFirstLastPara="1" rIns="91425" wrap="square" tIns="45700">
            <a:noAutofit/>
          </a:bodyPr>
          <a:lstStyle>
            <a:lvl1pPr indent="-228600" lvl="0" marL="457200" algn="l">
              <a:lnSpc>
                <a:spcPct val="110000"/>
              </a:lnSpc>
              <a:spcBef>
                <a:spcPts val="1000"/>
              </a:spcBef>
              <a:spcAft>
                <a:spcPts val="0"/>
              </a:spcAft>
              <a:buClr>
                <a:schemeClr val="dk1"/>
              </a:buClr>
              <a:buSzPts val="2400"/>
              <a:buNone/>
              <a:defRPr b="1" sz="2400" cap="none"/>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 name="Google Shape;76;p9"/>
          <p:cNvSpPr txBox="1"/>
          <p:nvPr>
            <p:ph idx="4" type="body"/>
          </p:nvPr>
        </p:nvSpPr>
        <p:spPr>
          <a:xfrm>
            <a:off x="6345936" y="3203687"/>
            <a:ext cx="4937760" cy="2968511"/>
          </a:xfrm>
          <a:prstGeom prst="rect">
            <a:avLst/>
          </a:prstGeom>
          <a:noFill/>
          <a:ln>
            <a:noFill/>
          </a:ln>
        </p:spPr>
        <p:txBody>
          <a:bodyPr anchorCtr="0" anchor="t" bIns="45700" lIns="91425" spcFirstLastPara="1" rIns="91425" wrap="square" tIns="45700">
            <a:noAutofit/>
          </a:bodyPr>
          <a:lstStyle>
            <a:lvl1pPr indent="-381000" lvl="0" marL="457200" algn="l">
              <a:lnSpc>
                <a:spcPct val="110000"/>
              </a:lnSpc>
              <a:spcBef>
                <a:spcPts val="1000"/>
              </a:spcBef>
              <a:spcAft>
                <a:spcPts val="0"/>
              </a:spcAft>
              <a:buClr>
                <a:schemeClr val="dk1"/>
              </a:buClr>
              <a:buSzPts val="2400"/>
              <a:buChar char="•"/>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9"/>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9"/>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sp>
        <p:nvSpPr>
          <p:cNvPr id="81" name="Google Shape;81;p10"/>
          <p:cNvSpPr/>
          <p:nvPr/>
        </p:nvSpPr>
        <p:spPr>
          <a:xfrm>
            <a:off x="665853" y="1533525"/>
            <a:ext cx="10917063" cy="3790950"/>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 name="Google Shape;82;p10"/>
          <p:cNvSpPr/>
          <p:nvPr/>
        </p:nvSpPr>
        <p:spPr>
          <a:xfrm>
            <a:off x="609084" y="2971798"/>
            <a:ext cx="128016" cy="91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3" name="Google Shape;83;p10"/>
          <p:cNvSpPr txBox="1"/>
          <p:nvPr>
            <p:ph type="title"/>
          </p:nvPr>
        </p:nvSpPr>
        <p:spPr>
          <a:xfrm>
            <a:off x="1078992" y="1938528"/>
            <a:ext cx="10177272" cy="299008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1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1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3.jpg"/><Relationship Id="rId4" Type="http://schemas.openxmlformats.org/officeDocument/2006/relationships/hyperlink" Target="http://www.manc.healthpathways.org.au/" TargetMode="External"/><Relationship Id="rId5"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ascopubs.org/doi/10.1200/jco.1997.15.7.2483" TargetMode="External"/><Relationship Id="rId4" Type="http://schemas.openxmlformats.org/officeDocument/2006/relationships/hyperlink" Target="https://ascopubs.org/doi/10.1200/JCO.2004.02.122" TargetMode="External"/><Relationship Id="rId5" Type="http://schemas.openxmlformats.org/officeDocument/2006/relationships/hyperlink" Target="https://ascopubs.org/doi/10.1200/JCO.2004.02.122"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www.thelancet.com/journals/lancet/article/PIIS0140-6736(07)60778-8/fulltext" TargetMode="External"/><Relationship Id="rId4" Type="http://schemas.openxmlformats.org/officeDocument/2006/relationships/hyperlink" Target="https://www.nejm.org/doi/full/10.1056/nejmoa1404037" TargetMode="External"/><Relationship Id="rId5" Type="http://schemas.openxmlformats.org/officeDocument/2006/relationships/hyperlink" Target="https://www.nejm.org/doi/full/10.1056/nejmoa141320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Graphical user interface&#10;&#10;Description automatically generated" id="121" name="Google Shape;121;p15"/>
          <p:cNvPicPr preferRelativeResize="0"/>
          <p:nvPr/>
        </p:nvPicPr>
        <p:blipFill rotWithShape="1">
          <a:blip r:embed="rId3">
            <a:alphaModFix/>
          </a:blip>
          <a:srcRect b="0" l="0" r="0" t="0"/>
          <a:stretch/>
        </p:blipFill>
        <p:spPr>
          <a:xfrm>
            <a:off x="0" y="0"/>
            <a:ext cx="12192000"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4"/>
          <p:cNvPicPr preferRelativeResize="0"/>
          <p:nvPr/>
        </p:nvPicPr>
        <p:blipFill rotWithShape="1">
          <a:blip r:embed="rId3">
            <a:alphaModFix/>
          </a:blip>
          <a:srcRect b="10742" l="13997" r="18527" t="956"/>
          <a:stretch/>
        </p:blipFill>
        <p:spPr>
          <a:xfrm>
            <a:off x="2440410" y="919470"/>
            <a:ext cx="7154174" cy="5315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5"/>
          <p:cNvPicPr preferRelativeResize="0"/>
          <p:nvPr/>
        </p:nvPicPr>
        <p:blipFill rotWithShape="1">
          <a:blip r:embed="rId3">
            <a:alphaModFix/>
          </a:blip>
          <a:srcRect b="-109" l="10000" r="15750" t="4775"/>
          <a:stretch/>
        </p:blipFill>
        <p:spPr>
          <a:xfrm>
            <a:off x="2429773" y="823822"/>
            <a:ext cx="7332453" cy="52103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6"/>
          <p:cNvSpPr txBox="1"/>
          <p:nvPr/>
        </p:nvSpPr>
        <p:spPr>
          <a:xfrm>
            <a:off x="850035" y="669960"/>
            <a:ext cx="8069677"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1 </a:t>
            </a:r>
            <a:r>
              <a:rPr b="1" i="0" lang="en-AU" sz="4000" u="none" cap="none" strike="noStrike">
                <a:solidFill>
                  <a:srgbClr val="29AAE2"/>
                </a:solidFill>
                <a:latin typeface="Calibri"/>
                <a:ea typeface="Calibri"/>
                <a:cs typeface="Calibri"/>
                <a:sym typeface="Calibri"/>
              </a:rPr>
              <a:t>-</a:t>
            </a:r>
            <a:r>
              <a:rPr b="1" i="0" lang="en-AU" sz="4000" u="none" cap="none" strike="noStrike">
                <a:solidFill>
                  <a:srgbClr val="FF6900"/>
                </a:solidFill>
                <a:latin typeface="Calibri"/>
                <a:ea typeface="Calibri"/>
                <a:cs typeface="Calibri"/>
                <a:sym typeface="Calibri"/>
              </a:rPr>
              <a:t> </a:t>
            </a:r>
            <a:r>
              <a:rPr b="0" i="0" lang="en-AU" sz="3200" u="none" cap="none" strike="noStrike">
                <a:solidFill>
                  <a:srgbClr val="25AAE1"/>
                </a:solidFill>
                <a:latin typeface="Calibri"/>
                <a:ea typeface="Calibri"/>
                <a:cs typeface="Calibri"/>
                <a:sym typeface="Calibri"/>
              </a:rPr>
              <a:t>Medical Oncology Consult</a:t>
            </a:r>
            <a:endParaRPr b="0" i="0" sz="3200" u="none" cap="none" strike="noStrike">
              <a:solidFill>
                <a:srgbClr val="25AAE1"/>
              </a:solidFill>
              <a:latin typeface="Calibri"/>
              <a:ea typeface="Calibri"/>
              <a:cs typeface="Calibri"/>
              <a:sym typeface="Calibri"/>
            </a:endParaRPr>
          </a:p>
        </p:txBody>
      </p:sp>
      <p:sp>
        <p:nvSpPr>
          <p:cNvPr id="187" name="Google Shape;187;p26"/>
          <p:cNvSpPr txBox="1"/>
          <p:nvPr>
            <p:ph idx="1" type="body"/>
          </p:nvPr>
        </p:nvSpPr>
        <p:spPr>
          <a:xfrm>
            <a:off x="1054221" y="1439988"/>
            <a:ext cx="9548004" cy="25220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None/>
            </a:pPr>
            <a:r>
              <a:t/>
            </a:r>
            <a:endParaRPr sz="2400"/>
          </a:p>
          <a:p>
            <a:pPr indent="-381000" lvl="0" marL="457200" rtl="0" algn="l">
              <a:lnSpc>
                <a:spcPct val="150000"/>
              </a:lnSpc>
              <a:spcBef>
                <a:spcPts val="0"/>
              </a:spcBef>
              <a:spcAft>
                <a:spcPts val="0"/>
              </a:spcAft>
              <a:buSzPts val="2400"/>
              <a:buChar char="●"/>
            </a:pPr>
            <a:r>
              <a:rPr lang="en-AU" sz="2400"/>
              <a:t>Recommended neoadjuvant chemotherapy</a:t>
            </a:r>
            <a:endParaRPr/>
          </a:p>
          <a:p>
            <a:pPr indent="-381000" lvl="0" marL="457200" rtl="0" algn="l">
              <a:lnSpc>
                <a:spcPct val="150000"/>
              </a:lnSpc>
              <a:spcBef>
                <a:spcPts val="0"/>
              </a:spcBef>
              <a:spcAft>
                <a:spcPts val="0"/>
              </a:spcAft>
              <a:buSzPts val="2400"/>
              <a:buFont typeface="Arial"/>
              <a:buChar char="●"/>
            </a:pPr>
            <a:r>
              <a:rPr lang="en-AU" sz="2400"/>
              <a:t>Surgeons perspective - “value adding”</a:t>
            </a:r>
            <a:endParaRPr sz="2400"/>
          </a:p>
          <a:p>
            <a:pPr indent="-381000" lvl="0" marL="457200" rtl="0" algn="l">
              <a:lnSpc>
                <a:spcPct val="150000"/>
              </a:lnSpc>
              <a:spcBef>
                <a:spcPts val="0"/>
              </a:spcBef>
              <a:spcAft>
                <a:spcPts val="0"/>
              </a:spcAft>
              <a:buSzPts val="2400"/>
              <a:buChar char="●"/>
            </a:pPr>
            <a:r>
              <a:rPr lang="en-AU" sz="2400"/>
              <a:t>Advantages</a:t>
            </a:r>
            <a:endParaRPr sz="2400"/>
          </a:p>
          <a:p>
            <a:pPr indent="-381000" lvl="0" marL="457200" rtl="0" algn="l">
              <a:lnSpc>
                <a:spcPct val="150000"/>
              </a:lnSpc>
              <a:spcBef>
                <a:spcPts val="0"/>
              </a:spcBef>
              <a:spcAft>
                <a:spcPts val="0"/>
              </a:spcAft>
              <a:buSzPts val="2400"/>
              <a:buChar char="●"/>
            </a:pPr>
            <a:r>
              <a:rPr lang="en-AU" sz="2400"/>
              <a:t>Disadvantages </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ph idx="1" type="body"/>
          </p:nvPr>
        </p:nvSpPr>
        <p:spPr>
          <a:xfrm>
            <a:off x="764296" y="832666"/>
            <a:ext cx="10247100" cy="369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1</a:t>
            </a:r>
            <a:r>
              <a:rPr b="1" i="0" lang="en-AU" sz="2800" u="none" cap="none" strike="noStrike">
                <a:solidFill>
                  <a:schemeClr val="accent1"/>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lang="en-AU" sz="3200">
                <a:solidFill>
                  <a:srgbClr val="25AAE1"/>
                </a:solidFill>
                <a:latin typeface="Calibri"/>
                <a:ea typeface="Calibri"/>
                <a:cs typeface="Calibri"/>
                <a:sym typeface="Calibri"/>
              </a:rPr>
              <a:t>Neoadjuvant Chemotherapy</a:t>
            </a:r>
            <a:endParaRPr b="0" i="0" sz="3200" u="none" cap="none" strike="noStrike">
              <a:solidFill>
                <a:srgbClr val="25AAE1"/>
              </a:solidFill>
              <a:latin typeface="Calibri"/>
              <a:ea typeface="Calibri"/>
              <a:cs typeface="Calibri"/>
              <a:sym typeface="Calibri"/>
            </a:endParaRPr>
          </a:p>
        </p:txBody>
      </p:sp>
      <p:graphicFrame>
        <p:nvGraphicFramePr>
          <p:cNvPr id="194" name="Google Shape;194;p27"/>
          <p:cNvGraphicFramePr/>
          <p:nvPr/>
        </p:nvGraphicFramePr>
        <p:xfrm>
          <a:off x="838200" y="1653668"/>
          <a:ext cx="3000000" cy="3000000"/>
        </p:xfrm>
        <a:graphic>
          <a:graphicData uri="http://schemas.openxmlformats.org/drawingml/2006/table">
            <a:tbl>
              <a:tblPr>
                <a:noFill/>
                <a:tableStyleId>{B98D6A2D-DADE-434D-BDF1-2BD41B6FB1B2}</a:tableStyleId>
              </a:tblPr>
              <a:tblGrid>
                <a:gridCol w="5257800"/>
                <a:gridCol w="5257800"/>
              </a:tblGrid>
              <a:tr h="463550">
                <a:tc>
                  <a:txBody>
                    <a:bodyPr/>
                    <a:lstStyle/>
                    <a:p>
                      <a:pPr indent="0" lvl="0" marL="0" marR="0" rtl="0" algn="l">
                        <a:lnSpc>
                          <a:spcPct val="115000"/>
                        </a:lnSpc>
                        <a:spcBef>
                          <a:spcPts val="0"/>
                        </a:spcBef>
                        <a:spcAft>
                          <a:spcPts val="0"/>
                        </a:spcAft>
                        <a:buClr>
                          <a:srgbClr val="000000"/>
                        </a:buClr>
                        <a:buSzPts val="1800"/>
                        <a:buFont typeface="Arial"/>
                        <a:buNone/>
                      </a:pPr>
                      <a:r>
                        <a:rPr b="1" lang="en-AU" sz="1800" u="none" cap="none" strike="noStrike">
                          <a:solidFill>
                            <a:schemeClr val="accent1"/>
                          </a:solidFill>
                          <a:latin typeface="Calibri"/>
                          <a:ea typeface="Calibri"/>
                          <a:cs typeface="Calibri"/>
                          <a:sym typeface="Calibri"/>
                        </a:rPr>
                        <a:t>Pros</a:t>
                      </a:r>
                      <a:endParaRPr b="1" sz="1100" u="none" cap="none" strike="noStrike">
                        <a:solidFill>
                          <a:schemeClr val="accent1"/>
                        </a:solidFill>
                        <a:latin typeface="Calibri"/>
                        <a:ea typeface="Calibri"/>
                        <a:cs typeface="Calibri"/>
                        <a:sym typeface="Calibri"/>
                      </a:endParaRPr>
                    </a:p>
                  </a:txBody>
                  <a:tcPr marT="91450" marB="91450" marR="91450" marL="91450"/>
                </a:tc>
                <a:tc>
                  <a:txBody>
                    <a:bodyPr/>
                    <a:lstStyle/>
                    <a:p>
                      <a:pPr indent="0" lvl="0" marL="0" marR="0" rtl="0" algn="l">
                        <a:lnSpc>
                          <a:spcPct val="115000"/>
                        </a:lnSpc>
                        <a:spcBef>
                          <a:spcPts val="0"/>
                        </a:spcBef>
                        <a:spcAft>
                          <a:spcPts val="0"/>
                        </a:spcAft>
                        <a:buClr>
                          <a:srgbClr val="000000"/>
                        </a:buClr>
                        <a:buSzPts val="1800"/>
                        <a:buFont typeface="Arial"/>
                        <a:buNone/>
                      </a:pPr>
                      <a:r>
                        <a:rPr b="1" lang="en-AU" sz="1800" u="none" cap="none" strike="noStrike">
                          <a:solidFill>
                            <a:schemeClr val="accent1"/>
                          </a:solidFill>
                          <a:latin typeface="Calibri"/>
                          <a:ea typeface="Calibri"/>
                          <a:cs typeface="Calibri"/>
                          <a:sym typeface="Calibri"/>
                        </a:rPr>
                        <a:t>Cons</a:t>
                      </a:r>
                      <a:endParaRPr b="1" sz="1100" u="none" cap="none" strike="noStrike">
                        <a:solidFill>
                          <a:schemeClr val="accent1"/>
                        </a:solidFill>
                        <a:latin typeface="Calibri"/>
                        <a:ea typeface="Calibri"/>
                        <a:cs typeface="Calibri"/>
                        <a:sym typeface="Calibri"/>
                      </a:endParaRPr>
                    </a:p>
                  </a:txBody>
                  <a:tcPr marT="91450" marB="91450" marR="91450" marL="91450"/>
                </a:tc>
              </a:tr>
              <a:tr h="433700">
                <a:tc>
                  <a:txBody>
                    <a:bodyPr/>
                    <a:lstStyle/>
                    <a:p>
                      <a:pPr indent="0" lvl="0" marL="0" marR="0" rtl="0" algn="l">
                        <a:lnSpc>
                          <a:spcPct val="115000"/>
                        </a:lnSpc>
                        <a:spcBef>
                          <a:spcPts val="0"/>
                        </a:spcBef>
                        <a:spcAft>
                          <a:spcPts val="0"/>
                        </a:spcAft>
                        <a:buClr>
                          <a:srgbClr val="000000"/>
                        </a:buClr>
                        <a:buSzPts val="1800"/>
                        <a:buFont typeface="Arial"/>
                        <a:buNone/>
                      </a:pPr>
                      <a:r>
                        <a:rPr lang="en-AU" sz="1800" u="none" cap="none" strike="noStrike">
                          <a:latin typeface="Calibri"/>
                          <a:ea typeface="Calibri"/>
                          <a:cs typeface="Calibri"/>
                          <a:sym typeface="Calibri"/>
                        </a:rPr>
                        <a:t>Improve chance of breast conserving surgery</a:t>
                      </a:r>
                      <a:endParaRPr sz="1100" u="none" cap="none" strike="noStrike">
                        <a:latin typeface="Calibri"/>
                        <a:ea typeface="Calibri"/>
                        <a:cs typeface="Calibri"/>
                        <a:sym typeface="Calibri"/>
                      </a:endParaRPr>
                    </a:p>
                  </a:txBody>
                  <a:tcPr marT="91450" marB="91450" marR="91450" marL="91450"/>
                </a:tc>
                <a:tc>
                  <a:txBody>
                    <a:bodyPr/>
                    <a:lstStyle/>
                    <a:p>
                      <a:pPr indent="0" lvl="0" marL="0" marR="0" rtl="0" algn="l">
                        <a:lnSpc>
                          <a:spcPct val="115000"/>
                        </a:lnSpc>
                        <a:spcBef>
                          <a:spcPts val="0"/>
                        </a:spcBef>
                        <a:spcAft>
                          <a:spcPts val="0"/>
                        </a:spcAft>
                        <a:buClr>
                          <a:srgbClr val="000000"/>
                        </a:buClr>
                        <a:buSzPts val="1800"/>
                        <a:buFont typeface="Arial"/>
                        <a:buNone/>
                      </a:pPr>
                      <a:r>
                        <a:rPr lang="en-AU" sz="1800" u="none" cap="none" strike="noStrike">
                          <a:latin typeface="Calibri"/>
                          <a:ea typeface="Calibri"/>
                          <a:cs typeface="Calibri"/>
                          <a:sym typeface="Calibri"/>
                        </a:rPr>
                        <a:t>No survival benefit</a:t>
                      </a:r>
                      <a:endParaRPr sz="1100" u="none" cap="none" strike="noStrike">
                        <a:latin typeface="Calibri"/>
                        <a:ea typeface="Calibri"/>
                        <a:cs typeface="Calibri"/>
                        <a:sym typeface="Calibri"/>
                      </a:endParaRPr>
                    </a:p>
                  </a:txBody>
                  <a:tcPr marT="91450" marB="91450" marR="91450" marL="91450"/>
                </a:tc>
              </a:tr>
              <a:tr h="1003925">
                <a:tc>
                  <a:txBody>
                    <a:bodyPr/>
                    <a:lstStyle/>
                    <a:p>
                      <a:pPr indent="0" lvl="0" marL="0" marR="0" rtl="0" algn="l">
                        <a:lnSpc>
                          <a:spcPct val="115000"/>
                        </a:lnSpc>
                        <a:spcBef>
                          <a:spcPts val="0"/>
                        </a:spcBef>
                        <a:spcAft>
                          <a:spcPts val="0"/>
                        </a:spcAft>
                        <a:buClr>
                          <a:srgbClr val="000000"/>
                        </a:buClr>
                        <a:buSzPts val="1800"/>
                        <a:buFont typeface="Arial"/>
                        <a:buNone/>
                      </a:pPr>
                      <a:r>
                        <a:rPr lang="en-AU" sz="1800" u="none" cap="none" strike="noStrike">
                          <a:latin typeface="Calibri"/>
                          <a:ea typeface="Calibri"/>
                          <a:cs typeface="Calibri"/>
                          <a:sym typeface="Calibri"/>
                        </a:rPr>
                        <a:t>Locally advanced/borderline inoperable may reduce tumour size and improve local control following radiation.</a:t>
                      </a:r>
                      <a:endParaRPr sz="1100" u="none" cap="none" strike="noStrike">
                        <a:latin typeface="Calibri"/>
                        <a:ea typeface="Calibri"/>
                        <a:cs typeface="Calibri"/>
                        <a:sym typeface="Calibri"/>
                      </a:endParaRPr>
                    </a:p>
                  </a:txBody>
                  <a:tcPr marT="91450" marB="91450" marR="91450" marL="91450"/>
                </a:tc>
                <a:tc>
                  <a:txBody>
                    <a:bodyPr/>
                    <a:lstStyle/>
                    <a:p>
                      <a:pPr indent="0" lvl="0" marL="0" marR="0" rtl="0" algn="l">
                        <a:lnSpc>
                          <a:spcPct val="115000"/>
                        </a:lnSpc>
                        <a:spcBef>
                          <a:spcPts val="0"/>
                        </a:spcBef>
                        <a:spcAft>
                          <a:spcPts val="0"/>
                        </a:spcAft>
                        <a:buClr>
                          <a:srgbClr val="000000"/>
                        </a:buClr>
                        <a:buSzPts val="1800"/>
                        <a:buFont typeface="Arial"/>
                        <a:buNone/>
                      </a:pPr>
                      <a:r>
                        <a:rPr lang="en-AU" sz="1800" u="none" cap="none" strike="noStrike">
                          <a:latin typeface="Calibri"/>
                          <a:ea typeface="Calibri"/>
                          <a:cs typeface="Calibri"/>
                          <a:sym typeface="Calibri"/>
                        </a:rPr>
                        <a:t>Anxiety if don’t have a response</a:t>
                      </a:r>
                      <a:endParaRPr sz="1100" u="none" cap="none" strike="noStrike">
                        <a:latin typeface="Calibri"/>
                        <a:ea typeface="Calibri"/>
                        <a:cs typeface="Calibri"/>
                        <a:sym typeface="Calibri"/>
                      </a:endParaRPr>
                    </a:p>
                  </a:txBody>
                  <a:tcPr marT="91450" marB="91450" marR="91450" marL="91450"/>
                </a:tc>
              </a:tr>
              <a:tr h="718825">
                <a:tc>
                  <a:txBody>
                    <a:bodyPr/>
                    <a:lstStyle/>
                    <a:p>
                      <a:pPr indent="0" lvl="0" marL="0" marR="0" rtl="0" algn="l">
                        <a:lnSpc>
                          <a:spcPct val="115000"/>
                        </a:lnSpc>
                        <a:spcBef>
                          <a:spcPts val="0"/>
                        </a:spcBef>
                        <a:spcAft>
                          <a:spcPts val="0"/>
                        </a:spcAft>
                        <a:buClr>
                          <a:srgbClr val="000000"/>
                        </a:buClr>
                        <a:buSzPts val="1800"/>
                        <a:buFont typeface="Arial"/>
                        <a:buNone/>
                      </a:pPr>
                      <a:r>
                        <a:rPr lang="en-AU" sz="1800" u="none" cap="none" strike="noStrike">
                          <a:latin typeface="Calibri"/>
                          <a:ea typeface="Calibri"/>
                          <a:cs typeface="Calibri"/>
                          <a:sym typeface="Calibri"/>
                        </a:rPr>
                        <a:t>More likely to shrink if it is triple negative or hormone receptor negative/ HER2 positive</a:t>
                      </a:r>
                      <a:endParaRPr sz="1100" u="none" cap="none" strike="noStrike">
                        <a:latin typeface="Calibri"/>
                        <a:ea typeface="Calibri"/>
                        <a:cs typeface="Calibri"/>
                        <a:sym typeface="Calibri"/>
                      </a:endParaRPr>
                    </a:p>
                  </a:txBody>
                  <a:tcPr marT="91450" marB="91450" marR="91450" marL="91450"/>
                </a:tc>
                <a:tc>
                  <a:txBody>
                    <a:bodyPr/>
                    <a:lstStyle/>
                    <a:p>
                      <a:pPr indent="0" lvl="0" marL="0" marR="0" rtl="0" algn="l">
                        <a:lnSpc>
                          <a:spcPct val="115000"/>
                        </a:lnSpc>
                        <a:spcBef>
                          <a:spcPts val="0"/>
                        </a:spcBef>
                        <a:spcAft>
                          <a:spcPts val="0"/>
                        </a:spcAft>
                        <a:buClr>
                          <a:srgbClr val="000000"/>
                        </a:buClr>
                        <a:buSzPts val="1800"/>
                        <a:buFont typeface="Arial"/>
                        <a:buNone/>
                      </a:pPr>
                      <a:r>
                        <a:rPr lang="en-AU" sz="1800" u="none" cap="none" strike="noStrike">
                          <a:latin typeface="Calibri"/>
                          <a:ea typeface="Calibri"/>
                          <a:cs typeface="Calibri"/>
                          <a:sym typeface="Calibri"/>
                        </a:rPr>
                        <a:t>3% chance of cancer growing – ie not then operable</a:t>
                      </a:r>
                      <a:endParaRPr sz="1100" u="none" cap="none" strike="noStrike">
                        <a:latin typeface="Calibri"/>
                        <a:ea typeface="Calibri"/>
                        <a:cs typeface="Calibri"/>
                        <a:sym typeface="Calibri"/>
                      </a:endParaRPr>
                    </a:p>
                  </a:txBody>
                  <a:tcPr marT="91450" marB="91450" marR="91450" marL="91450"/>
                </a:tc>
              </a:tr>
              <a:tr h="433700">
                <a:tc>
                  <a:txBody>
                    <a:bodyPr/>
                    <a:lstStyle/>
                    <a:p>
                      <a:pPr indent="0" lvl="0" marL="0" marR="0" rtl="0" algn="l">
                        <a:lnSpc>
                          <a:spcPct val="115000"/>
                        </a:lnSpc>
                        <a:spcBef>
                          <a:spcPts val="0"/>
                        </a:spcBef>
                        <a:spcAft>
                          <a:spcPts val="0"/>
                        </a:spcAft>
                        <a:buClr>
                          <a:srgbClr val="000000"/>
                        </a:buClr>
                        <a:buSzPts val="1800"/>
                        <a:buFont typeface="Arial"/>
                        <a:buNone/>
                      </a:pPr>
                      <a:r>
                        <a:rPr lang="en-AU" sz="1800" u="none" cap="none" strike="noStrike">
                          <a:latin typeface="Calibri"/>
                          <a:ea typeface="Calibri"/>
                          <a:cs typeface="Calibri"/>
                          <a:sym typeface="Calibri"/>
                        </a:rPr>
                        <a:t>May not need an axillary dissection</a:t>
                      </a:r>
                      <a:endParaRPr sz="1100" u="none" cap="none" strike="noStrike">
                        <a:latin typeface="Calibri"/>
                        <a:ea typeface="Calibri"/>
                        <a:cs typeface="Calibri"/>
                        <a:sym typeface="Calibri"/>
                      </a:endParaRPr>
                    </a:p>
                  </a:txBody>
                  <a:tcPr marT="91450" marB="91450" marR="91450" marL="91450"/>
                </a:tc>
                <a:tc>
                  <a:txBody>
                    <a:bodyPr/>
                    <a:lstStyle/>
                    <a:p>
                      <a:pPr indent="0" lvl="0" marL="0" marR="0" rtl="0" algn="l">
                        <a:lnSpc>
                          <a:spcPct val="107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50" marB="91450" marR="91450" marL="91450"/>
                </a:tc>
              </a:tr>
              <a:tr h="433700">
                <a:tc>
                  <a:txBody>
                    <a:bodyPr/>
                    <a:lstStyle/>
                    <a:p>
                      <a:pPr indent="0" lvl="0" marL="0" marR="0" rtl="0" algn="l">
                        <a:lnSpc>
                          <a:spcPct val="115000"/>
                        </a:lnSpc>
                        <a:spcBef>
                          <a:spcPts val="0"/>
                        </a:spcBef>
                        <a:spcAft>
                          <a:spcPts val="0"/>
                        </a:spcAft>
                        <a:buClr>
                          <a:srgbClr val="000000"/>
                        </a:buClr>
                        <a:buSzPts val="1800"/>
                        <a:buFont typeface="Arial"/>
                        <a:buNone/>
                      </a:pPr>
                      <a:r>
                        <a:rPr lang="en-AU" sz="1800" u="none" cap="none" strike="noStrike">
                          <a:latin typeface="Calibri"/>
                          <a:ea typeface="Calibri"/>
                          <a:cs typeface="Calibri"/>
                          <a:sym typeface="Calibri"/>
                        </a:rPr>
                        <a:t>Check the response to chemotherapy</a:t>
                      </a:r>
                      <a:endParaRPr sz="1100" u="none" cap="none" strike="noStrike">
                        <a:latin typeface="Calibri"/>
                        <a:ea typeface="Calibri"/>
                        <a:cs typeface="Calibri"/>
                        <a:sym typeface="Calibri"/>
                      </a:endParaRPr>
                    </a:p>
                  </a:txBody>
                  <a:tcPr marT="91450" marB="91450" marR="91450" marL="91450"/>
                </a:tc>
                <a:tc>
                  <a:txBody>
                    <a:bodyPr/>
                    <a:lstStyle/>
                    <a:p>
                      <a:pPr indent="0" lvl="0" marL="0" marR="0" rtl="0" algn="l">
                        <a:lnSpc>
                          <a:spcPct val="107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50" marB="91450" marR="91450" marL="91450"/>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8"/>
          <p:cNvSpPr txBox="1"/>
          <p:nvPr>
            <p:ph idx="1" type="body"/>
          </p:nvPr>
        </p:nvSpPr>
        <p:spPr>
          <a:xfrm>
            <a:off x="546049" y="946104"/>
            <a:ext cx="2934000" cy="1246800"/>
          </a:xfrm>
          <a:prstGeom prst="rect">
            <a:avLst/>
          </a:prstGeom>
          <a:noFill/>
          <a:ln>
            <a:noFill/>
          </a:ln>
        </p:spPr>
        <p:txBody>
          <a:bodyPr anchorCtr="0" anchor="ctr" bIns="45700" lIns="91425" spcFirstLastPara="1" rIns="91425" wrap="square" tIns="45700">
            <a:noAutofit/>
          </a:bodyPr>
          <a:lstStyle/>
          <a:p>
            <a:pPr indent="0" lvl="0" marL="101600" rtl="0" algn="l">
              <a:lnSpc>
                <a:spcPct val="100000"/>
              </a:lnSpc>
              <a:spcBef>
                <a:spcPts val="0"/>
              </a:spcBef>
              <a:spcAft>
                <a:spcPts val="0"/>
              </a:spcAft>
              <a:buSzPts val="2000"/>
              <a:buNone/>
            </a:pPr>
            <a:r>
              <a:rPr lang="en-AU"/>
              <a:t>The number of patients with no visible cancer.</a:t>
            </a:r>
            <a:endParaRPr/>
          </a:p>
          <a:p>
            <a:pPr indent="0" lvl="0" marL="101600" rtl="0" algn="l">
              <a:lnSpc>
                <a:spcPct val="100000"/>
              </a:lnSpc>
              <a:spcBef>
                <a:spcPts val="0"/>
              </a:spcBef>
              <a:spcAft>
                <a:spcPts val="0"/>
              </a:spcAft>
              <a:buSzPts val="2000"/>
              <a:buNone/>
            </a:pPr>
            <a:r>
              <a:t/>
            </a:r>
            <a:endParaRPr/>
          </a:p>
        </p:txBody>
      </p:sp>
      <p:pic>
        <p:nvPicPr>
          <p:cNvPr id="200" name="Google Shape;200;p28"/>
          <p:cNvPicPr preferRelativeResize="0"/>
          <p:nvPr/>
        </p:nvPicPr>
        <p:blipFill rotWithShape="1">
          <a:blip r:embed="rId3">
            <a:alphaModFix/>
          </a:blip>
          <a:srcRect b="0" l="0" r="0" t="0"/>
          <a:stretch/>
        </p:blipFill>
        <p:spPr>
          <a:xfrm>
            <a:off x="3668360" y="447845"/>
            <a:ext cx="5080310" cy="57763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9"/>
          <p:cNvSpPr txBox="1"/>
          <p:nvPr/>
        </p:nvSpPr>
        <p:spPr>
          <a:xfrm>
            <a:off x="838199" y="681037"/>
            <a:ext cx="9735105"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1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Response to treatment</a:t>
            </a:r>
            <a:endParaRPr b="0" i="0" sz="3200" u="none" cap="none" strike="noStrike">
              <a:solidFill>
                <a:srgbClr val="000000"/>
              </a:solidFill>
              <a:latin typeface="Arial"/>
              <a:ea typeface="Arial"/>
              <a:cs typeface="Arial"/>
              <a:sym typeface="Arial"/>
            </a:endParaRPr>
          </a:p>
        </p:txBody>
      </p:sp>
      <p:sp>
        <p:nvSpPr>
          <p:cNvPr id="206" name="Google Shape;206;p29"/>
          <p:cNvSpPr txBox="1"/>
          <p:nvPr/>
        </p:nvSpPr>
        <p:spPr>
          <a:xfrm>
            <a:off x="1097301" y="1606853"/>
            <a:ext cx="9216900" cy="2769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0" i="0" lang="en-AU" sz="2000" u="none" cap="none" strike="noStrike">
                <a:solidFill>
                  <a:srgbClr val="000000"/>
                </a:solidFill>
                <a:latin typeface="Calibri"/>
                <a:ea typeface="Calibri"/>
                <a:cs typeface="Calibri"/>
                <a:sym typeface="Calibri"/>
              </a:rPr>
              <a:t>Completed 4 cycles of AC and then 12 weeks of paclitaxel</a:t>
            </a:r>
            <a:endParaRPr b="0" i="0" sz="20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0" i="0" lang="en-AU" sz="2000" u="none" cap="none" strike="noStrike">
                <a:solidFill>
                  <a:srgbClr val="000000"/>
                </a:solidFill>
                <a:latin typeface="Calibri"/>
                <a:ea typeface="Calibri"/>
                <a:cs typeface="Calibri"/>
                <a:sym typeface="Calibri"/>
              </a:rPr>
              <a:t>Clinically good response</a:t>
            </a:r>
            <a:endParaRPr b="0" i="0" sz="20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0" i="0" lang="en-AU" sz="2000" u="none" cap="none" strike="noStrike">
                <a:solidFill>
                  <a:srgbClr val="000000"/>
                </a:solidFill>
                <a:latin typeface="Calibri"/>
                <a:ea typeface="Calibri"/>
                <a:cs typeface="Calibri"/>
                <a:sym typeface="Calibri"/>
              </a:rPr>
              <a:t>Then bilateral mastectomy</a:t>
            </a:r>
            <a:endParaRPr b="0" i="0" sz="20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0" i="0" lang="en-AU" sz="2000" u="none" cap="none" strike="noStrike">
                <a:solidFill>
                  <a:srgbClr val="000000"/>
                </a:solidFill>
                <a:latin typeface="Calibri"/>
                <a:ea typeface="Calibri"/>
                <a:cs typeface="Calibri"/>
                <a:sym typeface="Calibri"/>
              </a:rPr>
              <a:t>Histopathology – still residual disease</a:t>
            </a:r>
            <a:endParaRPr b="0" i="0" sz="20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0" i="0" lang="en-AU" sz="2000" u="none" cap="none" strike="noStrike">
                <a:solidFill>
                  <a:srgbClr val="000000"/>
                </a:solidFill>
                <a:latin typeface="Calibri"/>
                <a:ea typeface="Calibri"/>
                <a:cs typeface="Calibri"/>
                <a:sym typeface="Calibri"/>
              </a:rPr>
              <a:t>                              -  100mm ILC (invasive lobular cancer), clear margins, minimal treatment effect</a:t>
            </a:r>
            <a:endParaRPr b="0" i="0" sz="20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0" i="0" lang="en-AU" sz="2000" u="none" cap="none" strike="noStrike">
                <a:solidFill>
                  <a:srgbClr val="000000"/>
                </a:solidFill>
                <a:latin typeface="Calibri"/>
                <a:ea typeface="Calibri"/>
                <a:cs typeface="Calibri"/>
                <a:sym typeface="Calibri"/>
              </a:rPr>
              <a:t>                              - Grade 2, skin not involved, lymphovascular invasion</a:t>
            </a:r>
            <a:endParaRPr b="0" i="0" sz="20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0" i="0" lang="en-AU" sz="2000" u="none" cap="none" strike="noStrike">
                <a:solidFill>
                  <a:srgbClr val="000000"/>
                </a:solidFill>
                <a:latin typeface="Calibri"/>
                <a:ea typeface="Calibri"/>
                <a:cs typeface="Calibri"/>
                <a:sym typeface="Calibri"/>
              </a:rPr>
              <a:t>                               - 8/9 nodes involved</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p:nvPr/>
        </p:nvSpPr>
        <p:spPr>
          <a:xfrm>
            <a:off x="791388" y="673043"/>
            <a:ext cx="7074047"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1 </a:t>
            </a:r>
            <a:r>
              <a:rPr b="1" i="0" lang="en-AU" sz="3200" u="none" cap="none" strike="noStrike">
                <a:solidFill>
                  <a:srgbClr val="25AAE1"/>
                </a:solidFill>
                <a:latin typeface="Calibri"/>
                <a:ea typeface="Calibri"/>
                <a:cs typeface="Calibri"/>
                <a:sym typeface="Calibri"/>
              </a:rPr>
              <a:t>– Guidelines</a:t>
            </a:r>
            <a:endParaRPr b="0" i="0" sz="3200" u="none" cap="none" strike="noStrike">
              <a:solidFill>
                <a:srgbClr val="25AAE1"/>
              </a:solidFill>
              <a:latin typeface="Arial"/>
              <a:ea typeface="Arial"/>
              <a:cs typeface="Arial"/>
              <a:sym typeface="Arial"/>
            </a:endParaRPr>
          </a:p>
        </p:txBody>
      </p:sp>
      <p:sp>
        <p:nvSpPr>
          <p:cNvPr id="212" name="Google Shape;212;p30"/>
          <p:cNvSpPr txBox="1"/>
          <p:nvPr/>
        </p:nvSpPr>
        <p:spPr>
          <a:xfrm>
            <a:off x="1077548" y="2741803"/>
            <a:ext cx="9710943" cy="95406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t/>
            </a:r>
            <a:endParaRPr b="0" i="0" sz="2800" u="none" cap="none" strike="noStrike">
              <a:solidFill>
                <a:schemeClr val="dk1"/>
              </a:solidFill>
              <a:latin typeface="Calibri"/>
              <a:ea typeface="Calibri"/>
              <a:cs typeface="Calibri"/>
              <a:sym typeface="Calibri"/>
            </a:endParaRPr>
          </a:p>
        </p:txBody>
      </p:sp>
      <p:pic>
        <p:nvPicPr>
          <p:cNvPr id="213" name="Google Shape;213;p30"/>
          <p:cNvPicPr preferRelativeResize="0"/>
          <p:nvPr/>
        </p:nvPicPr>
        <p:blipFill rotWithShape="1">
          <a:blip r:embed="rId3">
            <a:alphaModFix/>
          </a:blip>
          <a:srcRect b="0" l="0" r="0" t="0"/>
          <a:stretch/>
        </p:blipFill>
        <p:spPr>
          <a:xfrm>
            <a:off x="791388" y="1726514"/>
            <a:ext cx="6466407" cy="2461967"/>
          </a:xfrm>
          <a:prstGeom prst="rect">
            <a:avLst/>
          </a:prstGeom>
          <a:noFill/>
          <a:ln>
            <a:noFill/>
          </a:ln>
        </p:spPr>
      </p:pic>
      <p:pic>
        <p:nvPicPr>
          <p:cNvPr id="214" name="Google Shape;214;p30"/>
          <p:cNvPicPr preferRelativeResize="0"/>
          <p:nvPr/>
        </p:nvPicPr>
        <p:blipFill rotWithShape="1">
          <a:blip r:embed="rId4">
            <a:alphaModFix/>
          </a:blip>
          <a:srcRect b="0" l="0" r="0" t="0"/>
          <a:stretch/>
        </p:blipFill>
        <p:spPr>
          <a:xfrm>
            <a:off x="7809491" y="1825625"/>
            <a:ext cx="3544309" cy="36514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1"/>
          <p:cNvPicPr preferRelativeResize="0"/>
          <p:nvPr/>
        </p:nvPicPr>
        <p:blipFill rotWithShape="1">
          <a:blip r:embed="rId3">
            <a:alphaModFix/>
          </a:blip>
          <a:srcRect b="0" l="0" r="0" t="0"/>
          <a:stretch/>
        </p:blipFill>
        <p:spPr>
          <a:xfrm>
            <a:off x="768741" y="1760299"/>
            <a:ext cx="5351751" cy="2181438"/>
          </a:xfrm>
          <a:prstGeom prst="rect">
            <a:avLst/>
          </a:prstGeom>
          <a:noFill/>
          <a:ln>
            <a:noFill/>
          </a:ln>
        </p:spPr>
      </p:pic>
      <p:pic>
        <p:nvPicPr>
          <p:cNvPr id="220" name="Google Shape;220;p31"/>
          <p:cNvPicPr preferRelativeResize="0"/>
          <p:nvPr/>
        </p:nvPicPr>
        <p:blipFill rotWithShape="1">
          <a:blip r:embed="rId4">
            <a:alphaModFix/>
          </a:blip>
          <a:srcRect b="0" l="0" r="0" t="0"/>
          <a:stretch/>
        </p:blipFill>
        <p:spPr>
          <a:xfrm>
            <a:off x="6866903" y="3624023"/>
            <a:ext cx="4363042" cy="2892866"/>
          </a:xfrm>
          <a:prstGeom prst="rect">
            <a:avLst/>
          </a:prstGeom>
          <a:noFill/>
          <a:ln>
            <a:noFill/>
          </a:ln>
        </p:spPr>
      </p:pic>
      <p:pic>
        <p:nvPicPr>
          <p:cNvPr id="221" name="Google Shape;221;p31"/>
          <p:cNvPicPr preferRelativeResize="0"/>
          <p:nvPr/>
        </p:nvPicPr>
        <p:blipFill rotWithShape="1">
          <a:blip r:embed="rId5">
            <a:alphaModFix/>
          </a:blip>
          <a:srcRect b="0" l="0" r="0" t="0"/>
          <a:stretch/>
        </p:blipFill>
        <p:spPr>
          <a:xfrm>
            <a:off x="768741" y="4102440"/>
            <a:ext cx="5628024" cy="2400953"/>
          </a:xfrm>
          <a:prstGeom prst="rect">
            <a:avLst/>
          </a:prstGeom>
          <a:noFill/>
          <a:ln>
            <a:noFill/>
          </a:ln>
        </p:spPr>
      </p:pic>
      <p:sp>
        <p:nvSpPr>
          <p:cNvPr id="222" name="Google Shape;222;p31"/>
          <p:cNvSpPr txBox="1"/>
          <p:nvPr/>
        </p:nvSpPr>
        <p:spPr>
          <a:xfrm>
            <a:off x="857517" y="669190"/>
            <a:ext cx="4805039"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1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Radiotherapy</a:t>
            </a:r>
            <a:endParaRPr b="0" i="0" sz="3200" u="none" cap="none" strike="noStrike">
              <a:solidFill>
                <a:srgbClr val="000000"/>
              </a:solidFill>
              <a:latin typeface="Arial"/>
              <a:ea typeface="Arial"/>
              <a:cs typeface="Arial"/>
              <a:sym typeface="Arial"/>
            </a:endParaRPr>
          </a:p>
        </p:txBody>
      </p:sp>
      <p:sp>
        <p:nvSpPr>
          <p:cNvPr id="223" name="Google Shape;223;p31"/>
          <p:cNvSpPr txBox="1"/>
          <p:nvPr/>
        </p:nvSpPr>
        <p:spPr>
          <a:xfrm>
            <a:off x="6473873" y="1646728"/>
            <a:ext cx="4363042" cy="18469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AU" sz="2200" u="none" cap="none" strike="noStrike">
                <a:solidFill>
                  <a:srgbClr val="000000"/>
                </a:solidFill>
                <a:latin typeface="Calibri"/>
                <a:ea typeface="Calibri"/>
                <a:cs typeface="Calibri"/>
                <a:sym typeface="Calibri"/>
              </a:rPr>
              <a:t>Adjuvant radiotherapy to chest wall/ axilla/ supraclavicular fossa/ internal mammary chain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AU" sz="2200" u="none" cap="none" strike="noStrike">
                <a:solidFill>
                  <a:srgbClr val="000000"/>
                </a:solidFill>
                <a:latin typeface="Calibri"/>
                <a:ea typeface="Calibri"/>
                <a:cs typeface="Calibri"/>
                <a:sym typeface="Calibri"/>
              </a:rPr>
              <a:t>(VMAT technique – volumetric arc therapy)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2"/>
          <p:cNvSpPr txBox="1"/>
          <p:nvPr/>
        </p:nvSpPr>
        <p:spPr>
          <a:xfrm>
            <a:off x="838200" y="336308"/>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rgbClr val="000000"/>
              </a:solidFill>
              <a:latin typeface="Calibri"/>
              <a:ea typeface="Calibri"/>
              <a:cs typeface="Calibri"/>
              <a:sym typeface="Calibri"/>
            </a:endParaRPr>
          </a:p>
        </p:txBody>
      </p:sp>
      <p:sp>
        <p:nvSpPr>
          <p:cNvPr id="229" name="Google Shape;229;p32"/>
          <p:cNvSpPr txBox="1"/>
          <p:nvPr/>
        </p:nvSpPr>
        <p:spPr>
          <a:xfrm>
            <a:off x="705035" y="682776"/>
            <a:ext cx="10942468"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a:t>
            </a:r>
            <a:r>
              <a:rPr b="1" i="0" lang="en-AU" sz="3200" u="none" cap="none" strike="noStrike">
                <a:solidFill>
                  <a:srgbClr val="FF6900"/>
                </a:solidFill>
                <a:latin typeface="Calibri"/>
                <a:ea typeface="Calibri"/>
                <a:cs typeface="Calibri"/>
                <a:sym typeface="Calibri"/>
              </a:rPr>
              <a:t>1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DIBH (Deep Inspirational Breath Holding) with surface guided radiotherapy</a:t>
            </a:r>
            <a:endParaRPr b="1" i="0" sz="3200" u="none" cap="none" strike="noStrike">
              <a:solidFill>
                <a:srgbClr val="25AAE1"/>
              </a:solidFill>
              <a:latin typeface="Calibri"/>
              <a:ea typeface="Calibri"/>
              <a:cs typeface="Calibri"/>
              <a:sym typeface="Calibri"/>
            </a:endParaRPr>
          </a:p>
        </p:txBody>
      </p:sp>
      <p:pic>
        <p:nvPicPr>
          <p:cNvPr id="230" name="Google Shape;230;p32"/>
          <p:cNvPicPr preferRelativeResize="0"/>
          <p:nvPr/>
        </p:nvPicPr>
        <p:blipFill rotWithShape="1">
          <a:blip r:embed="rId3">
            <a:alphaModFix/>
          </a:blip>
          <a:srcRect b="0" l="0" r="0" t="0"/>
          <a:stretch/>
        </p:blipFill>
        <p:spPr>
          <a:xfrm>
            <a:off x="3304787" y="1981875"/>
            <a:ext cx="5582426" cy="3832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3"/>
          <p:cNvSpPr txBox="1"/>
          <p:nvPr>
            <p:ph idx="1" type="body"/>
          </p:nvPr>
        </p:nvSpPr>
        <p:spPr>
          <a:xfrm>
            <a:off x="1043197" y="3121134"/>
            <a:ext cx="10247133" cy="369332"/>
          </a:xfrm>
          <a:prstGeom prst="rect">
            <a:avLst/>
          </a:prstGeom>
          <a:noFill/>
          <a:ln>
            <a:noFill/>
          </a:ln>
        </p:spPr>
        <p:txBody>
          <a:bodyPr anchorCtr="0" anchor="ctr" bIns="45700" lIns="91425" spcFirstLastPara="1" rIns="91425" wrap="square" tIns="45700">
            <a:noAutofit/>
          </a:bodyPr>
          <a:lstStyle/>
          <a:p>
            <a:pPr indent="0" lvl="0" marL="101600" rtl="0" algn="l">
              <a:lnSpc>
                <a:spcPct val="100000"/>
              </a:lnSpc>
              <a:spcBef>
                <a:spcPts val="0"/>
              </a:spcBef>
              <a:spcAft>
                <a:spcPts val="0"/>
              </a:spcAft>
              <a:buSzPts val="2000"/>
              <a:buNone/>
            </a:pPr>
            <a:r>
              <a:rPr lang="en-AU" sz="2400"/>
              <a:t>Early effect</a:t>
            </a:r>
            <a:endParaRPr/>
          </a:p>
          <a:p>
            <a:pPr indent="-355600" lvl="0" marL="457200" marR="0" rtl="0" algn="l">
              <a:lnSpc>
                <a:spcPct val="100000"/>
              </a:lnSpc>
              <a:spcBef>
                <a:spcPts val="0"/>
              </a:spcBef>
              <a:spcAft>
                <a:spcPts val="0"/>
              </a:spcAft>
              <a:buClr>
                <a:schemeClr val="dk1"/>
              </a:buClr>
              <a:buSzPts val="2000"/>
              <a:buChar char="•"/>
            </a:pPr>
            <a:r>
              <a:rPr lang="en-AU" sz="2400"/>
              <a:t>Erythema &gt;&gt;</a:t>
            </a:r>
            <a:r>
              <a:rPr lang="en-AU" sz="2400">
                <a:latin typeface="Noto Sans Symbols"/>
                <a:ea typeface="Noto Sans Symbols"/>
                <a:cs typeface="Noto Sans Symbols"/>
                <a:sym typeface="Noto Sans Symbols"/>
              </a:rPr>
              <a:t> </a:t>
            </a:r>
            <a:r>
              <a:rPr lang="en-AU" sz="2400"/>
              <a:t>dry desquamation &gt;&gt; wet desquamation &gt;&gt; ulcers</a:t>
            </a:r>
            <a:endParaRPr/>
          </a:p>
          <a:p>
            <a:pPr indent="-355600" lvl="0" marL="457200" marR="0" rtl="0" algn="l">
              <a:lnSpc>
                <a:spcPct val="100000"/>
              </a:lnSpc>
              <a:spcBef>
                <a:spcPts val="0"/>
              </a:spcBef>
              <a:spcAft>
                <a:spcPts val="0"/>
              </a:spcAft>
              <a:buClr>
                <a:schemeClr val="dk1"/>
              </a:buClr>
              <a:buSzPts val="2000"/>
              <a:buChar char="•"/>
            </a:pPr>
            <a:r>
              <a:rPr lang="en-AU" sz="2400"/>
              <a:t>Pruritus- radiation induced folliculitis</a:t>
            </a:r>
            <a:endParaRPr/>
          </a:p>
          <a:p>
            <a:pPr indent="-228600" lvl="0" marL="457200" marR="0" rtl="0" algn="l">
              <a:lnSpc>
                <a:spcPct val="100000"/>
              </a:lnSpc>
              <a:spcBef>
                <a:spcPts val="0"/>
              </a:spcBef>
              <a:spcAft>
                <a:spcPts val="0"/>
              </a:spcAft>
              <a:buClr>
                <a:schemeClr val="dk1"/>
              </a:buClr>
              <a:buSzPts val="2000"/>
              <a:buNone/>
            </a:pPr>
            <a:r>
              <a:t/>
            </a:r>
            <a:endParaRPr sz="2400"/>
          </a:p>
          <a:p>
            <a:pPr indent="0" lvl="0" marL="101600" rtl="0" algn="l">
              <a:lnSpc>
                <a:spcPct val="100000"/>
              </a:lnSpc>
              <a:spcBef>
                <a:spcPts val="0"/>
              </a:spcBef>
              <a:spcAft>
                <a:spcPts val="0"/>
              </a:spcAft>
              <a:buSzPts val="2000"/>
              <a:buNone/>
            </a:pPr>
            <a:r>
              <a:rPr lang="en-AU" sz="2400"/>
              <a:t>Late effect</a:t>
            </a:r>
            <a:endParaRPr/>
          </a:p>
          <a:p>
            <a:pPr indent="-355600" lvl="0" marL="457200" marR="0" rtl="0" algn="l">
              <a:lnSpc>
                <a:spcPct val="100000"/>
              </a:lnSpc>
              <a:spcBef>
                <a:spcPts val="0"/>
              </a:spcBef>
              <a:spcAft>
                <a:spcPts val="0"/>
              </a:spcAft>
              <a:buClr>
                <a:schemeClr val="dk1"/>
              </a:buClr>
              <a:buSzPts val="2000"/>
              <a:buChar char="•"/>
            </a:pPr>
            <a:r>
              <a:rPr lang="en-AU" sz="2400"/>
              <a:t>Fibrosis</a:t>
            </a:r>
            <a:endParaRPr/>
          </a:p>
          <a:p>
            <a:pPr indent="-355600" lvl="0" marL="457200" marR="0" rtl="0" algn="l">
              <a:lnSpc>
                <a:spcPct val="100000"/>
              </a:lnSpc>
              <a:spcBef>
                <a:spcPts val="0"/>
              </a:spcBef>
              <a:spcAft>
                <a:spcPts val="0"/>
              </a:spcAft>
              <a:buClr>
                <a:schemeClr val="dk1"/>
              </a:buClr>
              <a:buSzPts val="2000"/>
              <a:buChar char="•"/>
            </a:pPr>
            <a:r>
              <a:rPr lang="en-AU" sz="2400"/>
              <a:t>Telangiectasia</a:t>
            </a:r>
            <a:endParaRPr/>
          </a:p>
          <a:p>
            <a:pPr indent="-355600" lvl="0" marL="457200" marR="0" rtl="0" algn="l">
              <a:lnSpc>
                <a:spcPct val="100000"/>
              </a:lnSpc>
              <a:spcBef>
                <a:spcPts val="0"/>
              </a:spcBef>
              <a:spcAft>
                <a:spcPts val="0"/>
              </a:spcAft>
              <a:buClr>
                <a:schemeClr val="dk1"/>
              </a:buClr>
              <a:buSzPts val="2000"/>
              <a:buChar char="•"/>
            </a:pPr>
            <a:r>
              <a:rPr lang="en-AU" sz="2400"/>
              <a:t>Dry skin</a:t>
            </a:r>
            <a:endParaRPr/>
          </a:p>
          <a:p>
            <a:pPr indent="-228600" lvl="0" marL="457200" marR="0" rtl="0" algn="l">
              <a:lnSpc>
                <a:spcPct val="100000"/>
              </a:lnSpc>
              <a:spcBef>
                <a:spcPts val="0"/>
              </a:spcBef>
              <a:spcAft>
                <a:spcPts val="0"/>
              </a:spcAft>
              <a:buClr>
                <a:schemeClr val="dk1"/>
              </a:buClr>
              <a:buSzPts val="2000"/>
              <a:buNone/>
            </a:pPr>
            <a:r>
              <a:t/>
            </a:r>
            <a:endParaRPr/>
          </a:p>
        </p:txBody>
      </p:sp>
      <p:sp>
        <p:nvSpPr>
          <p:cNvPr id="236" name="Google Shape;236;p33"/>
          <p:cNvSpPr txBox="1"/>
          <p:nvPr/>
        </p:nvSpPr>
        <p:spPr>
          <a:xfrm>
            <a:off x="814526" y="662819"/>
            <a:ext cx="10646546"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1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Radiation skin reaction on breast cancer patients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txBox="1"/>
          <p:nvPr/>
        </p:nvSpPr>
        <p:spPr>
          <a:xfrm>
            <a:off x="1178511" y="783577"/>
            <a:ext cx="6387482"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AU" sz="3600" u="none" cap="none" strike="noStrike">
                <a:solidFill>
                  <a:srgbClr val="0063A5"/>
                </a:solidFill>
                <a:latin typeface="Calibri"/>
                <a:ea typeface="Calibri"/>
                <a:cs typeface="Calibri"/>
                <a:sym typeface="Calibri"/>
              </a:rPr>
              <a:t>Special thanks</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333333"/>
                </a:solidFill>
                <a:latin typeface="Calibri"/>
                <a:ea typeface="Calibri"/>
                <a:cs typeface="Calibri"/>
                <a:sym typeface="Calibri"/>
              </a:rPr>
              <a:t>to our sponsors St Vincent’s Hospital</a:t>
            </a:r>
            <a:endParaRPr b="0" i="0" sz="1400" u="none" cap="none" strike="noStrike">
              <a:solidFill>
                <a:srgbClr val="000000"/>
              </a:solidFill>
              <a:latin typeface="Arial"/>
              <a:ea typeface="Arial"/>
              <a:cs typeface="Arial"/>
              <a:sym typeface="Arial"/>
            </a:endParaRPr>
          </a:p>
        </p:txBody>
      </p:sp>
      <p:pic>
        <p:nvPicPr>
          <p:cNvPr descr="Text&#10;&#10;Description automatically generated" id="127" name="Google Shape;127;p16"/>
          <p:cNvPicPr preferRelativeResize="0"/>
          <p:nvPr/>
        </p:nvPicPr>
        <p:blipFill rotWithShape="1">
          <a:blip r:embed="rId3">
            <a:alphaModFix/>
          </a:blip>
          <a:srcRect b="0" l="0" r="0" t="0"/>
          <a:stretch/>
        </p:blipFill>
        <p:spPr>
          <a:xfrm>
            <a:off x="2761784" y="2766920"/>
            <a:ext cx="6668431" cy="1324160"/>
          </a:xfrm>
          <a:prstGeom prst="rect">
            <a:avLst/>
          </a:prstGeom>
          <a:noFill/>
          <a:ln>
            <a:noFill/>
          </a:ln>
        </p:spPr>
      </p:pic>
      <p:pic>
        <p:nvPicPr>
          <p:cNvPr descr="A close up of a logo&#10;&#10;Description automatically generated" id="128" name="Google Shape;128;p16"/>
          <p:cNvPicPr preferRelativeResize="0"/>
          <p:nvPr/>
        </p:nvPicPr>
        <p:blipFill rotWithShape="1">
          <a:blip r:embed="rId4">
            <a:alphaModFix/>
          </a:blip>
          <a:srcRect b="0" l="0" r="0" t="0"/>
          <a:stretch/>
        </p:blipFill>
        <p:spPr>
          <a:xfrm>
            <a:off x="2883583" y="5745611"/>
            <a:ext cx="6261717" cy="10236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idx="1" type="body"/>
          </p:nvPr>
        </p:nvSpPr>
        <p:spPr>
          <a:xfrm>
            <a:off x="1076375" y="1606858"/>
            <a:ext cx="10247133" cy="42612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2800"/>
              <a:buNone/>
            </a:pPr>
            <a:r>
              <a:rPr b="1" lang="en-AU" sz="2000">
                <a:solidFill>
                  <a:schemeClr val="accent1"/>
                </a:solidFill>
              </a:rPr>
              <a:t>Prevention/</a:t>
            </a:r>
            <a:r>
              <a:rPr b="1" lang="en-AU">
                <a:solidFill>
                  <a:schemeClr val="accent1"/>
                </a:solidFill>
              </a:rPr>
              <a:t>M</a:t>
            </a:r>
            <a:r>
              <a:rPr b="1" lang="en-AU" sz="2000">
                <a:solidFill>
                  <a:schemeClr val="accent1"/>
                </a:solidFill>
              </a:rPr>
              <a:t>inimization during RT</a:t>
            </a:r>
            <a:endParaRPr b="1">
              <a:solidFill>
                <a:schemeClr val="accent1"/>
              </a:solidFill>
            </a:endParaRPr>
          </a:p>
          <a:p>
            <a:pPr indent="0" lvl="0" marL="0" rtl="0" algn="l">
              <a:lnSpc>
                <a:spcPct val="90000"/>
              </a:lnSpc>
              <a:spcBef>
                <a:spcPts val="1000"/>
              </a:spcBef>
              <a:spcAft>
                <a:spcPts val="0"/>
              </a:spcAft>
              <a:buSzPts val="2800"/>
              <a:buNone/>
            </a:pPr>
            <a:r>
              <a:rPr lang="en-AU" sz="2000"/>
              <a:t>Moisturizers- Sorbolene, Moogoo, Alovera</a:t>
            </a:r>
            <a:endParaRPr sz="2000"/>
          </a:p>
          <a:p>
            <a:pPr indent="0" lvl="0" marL="0" rtl="0" algn="l">
              <a:lnSpc>
                <a:spcPct val="90000"/>
              </a:lnSpc>
              <a:spcBef>
                <a:spcPts val="1000"/>
              </a:spcBef>
              <a:spcAft>
                <a:spcPts val="0"/>
              </a:spcAft>
              <a:buSzPts val="2800"/>
              <a:buNone/>
            </a:pPr>
            <a:r>
              <a:rPr lang="en-AU" sz="2000"/>
              <a:t>Avoid irritants</a:t>
            </a:r>
            <a:endParaRPr/>
          </a:p>
          <a:p>
            <a:pPr indent="0" lvl="0" marL="0" rtl="0" algn="l">
              <a:lnSpc>
                <a:spcPct val="90000"/>
              </a:lnSpc>
              <a:spcBef>
                <a:spcPts val="1000"/>
              </a:spcBef>
              <a:spcAft>
                <a:spcPts val="0"/>
              </a:spcAft>
              <a:buSzPts val="2800"/>
              <a:buNone/>
            </a:pPr>
            <a:r>
              <a:rPr lang="en-AU" sz="2000"/>
              <a:t>Mepitel film on chest wall</a:t>
            </a:r>
            <a:endParaRPr/>
          </a:p>
          <a:p>
            <a:pPr indent="0" lvl="0" marL="0" rtl="0" algn="l">
              <a:lnSpc>
                <a:spcPct val="90000"/>
              </a:lnSpc>
              <a:spcBef>
                <a:spcPts val="1000"/>
              </a:spcBef>
              <a:spcAft>
                <a:spcPts val="0"/>
              </a:spcAft>
              <a:buSzPts val="2800"/>
              <a:buNone/>
            </a:pPr>
            <a:r>
              <a:rPr lang="en-AU" sz="2000"/>
              <a:t>Early identification and treatment of infection</a:t>
            </a:r>
            <a:endParaRPr/>
          </a:p>
          <a:p>
            <a:pPr indent="0" lvl="0" marL="0" rtl="0" algn="l">
              <a:lnSpc>
                <a:spcPct val="90000"/>
              </a:lnSpc>
              <a:spcBef>
                <a:spcPts val="1000"/>
              </a:spcBef>
              <a:spcAft>
                <a:spcPts val="0"/>
              </a:spcAft>
              <a:buSzPts val="2800"/>
              <a:buNone/>
            </a:pPr>
            <a:r>
              <a:rPr lang="en-AU" sz="2000"/>
              <a:t>Folliculitis- Lignocaine, topical steroids</a:t>
            </a:r>
            <a:endParaRPr/>
          </a:p>
          <a:p>
            <a:pPr indent="0" lvl="0" marL="0" rtl="0" algn="l">
              <a:lnSpc>
                <a:spcPct val="90000"/>
              </a:lnSpc>
              <a:spcBef>
                <a:spcPts val="1000"/>
              </a:spcBef>
              <a:spcAft>
                <a:spcPts val="0"/>
              </a:spcAft>
              <a:buSzPts val="2800"/>
              <a:buNone/>
            </a:pPr>
            <a:r>
              <a:t/>
            </a:r>
            <a:endParaRPr sz="2000"/>
          </a:p>
          <a:p>
            <a:pPr indent="0" lvl="0" marL="0" rtl="0" algn="l">
              <a:lnSpc>
                <a:spcPct val="90000"/>
              </a:lnSpc>
              <a:spcBef>
                <a:spcPts val="1000"/>
              </a:spcBef>
              <a:spcAft>
                <a:spcPts val="0"/>
              </a:spcAft>
              <a:buSzPts val="2800"/>
              <a:buNone/>
            </a:pPr>
            <a:r>
              <a:rPr b="1" lang="en-AU" sz="2000">
                <a:solidFill>
                  <a:schemeClr val="accent1"/>
                </a:solidFill>
              </a:rPr>
              <a:t>Post RT</a:t>
            </a:r>
            <a:endParaRPr b="1">
              <a:solidFill>
                <a:schemeClr val="accent1"/>
              </a:solidFill>
            </a:endParaRPr>
          </a:p>
          <a:p>
            <a:pPr indent="0" lvl="0" marL="0" rtl="0" algn="l">
              <a:lnSpc>
                <a:spcPct val="90000"/>
              </a:lnSpc>
              <a:spcBef>
                <a:spcPts val="1000"/>
              </a:spcBef>
              <a:spcAft>
                <a:spcPts val="0"/>
              </a:spcAft>
              <a:buSzPts val="2800"/>
              <a:buNone/>
            </a:pPr>
            <a:r>
              <a:rPr lang="en-AU" sz="2000"/>
              <a:t>Wound care</a:t>
            </a:r>
            <a:endParaRPr/>
          </a:p>
          <a:p>
            <a:pPr indent="0" lvl="0" marL="0" rtl="0" algn="l">
              <a:lnSpc>
                <a:spcPct val="90000"/>
              </a:lnSpc>
              <a:spcBef>
                <a:spcPts val="1000"/>
              </a:spcBef>
              <a:spcAft>
                <a:spcPts val="0"/>
              </a:spcAft>
              <a:buSzPts val="2800"/>
              <a:buNone/>
            </a:pPr>
            <a:r>
              <a:rPr lang="en-AU" sz="2000"/>
              <a:t>Z</a:t>
            </a:r>
            <a:r>
              <a:rPr lang="en-AU"/>
              <a:t>inc </a:t>
            </a:r>
            <a:r>
              <a:rPr lang="en-AU" sz="2000"/>
              <a:t>/ Castor oil </a:t>
            </a:r>
            <a:endParaRPr/>
          </a:p>
          <a:p>
            <a:pPr indent="-228600" lvl="0" marL="457200" marR="0" rtl="0" algn="l">
              <a:lnSpc>
                <a:spcPct val="100000"/>
              </a:lnSpc>
              <a:spcBef>
                <a:spcPts val="0"/>
              </a:spcBef>
              <a:spcAft>
                <a:spcPts val="0"/>
              </a:spcAft>
              <a:buClr>
                <a:schemeClr val="dk1"/>
              </a:buClr>
              <a:buSzPts val="2000"/>
              <a:buNone/>
            </a:pPr>
            <a:r>
              <a:t/>
            </a:r>
            <a:endParaRPr/>
          </a:p>
        </p:txBody>
      </p:sp>
      <p:sp>
        <p:nvSpPr>
          <p:cNvPr id="242" name="Google Shape;242;p34"/>
          <p:cNvSpPr txBox="1"/>
          <p:nvPr/>
        </p:nvSpPr>
        <p:spPr>
          <a:xfrm>
            <a:off x="734625" y="669343"/>
            <a:ext cx="10930631"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1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Management of radiation skin reactions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1" i="0" sz="3200" u="none" cap="none" strike="noStrike">
              <a:solidFill>
                <a:srgbClr val="25AAE1"/>
              </a:solidFill>
              <a:latin typeface="Calibri"/>
              <a:ea typeface="Calibri"/>
              <a:cs typeface="Calibri"/>
              <a:sym typeface="Calibri"/>
            </a:endParaRPr>
          </a:p>
        </p:txBody>
      </p:sp>
      <p:pic>
        <p:nvPicPr>
          <p:cNvPr id="243" name="Google Shape;243;p34"/>
          <p:cNvPicPr preferRelativeResize="0"/>
          <p:nvPr/>
        </p:nvPicPr>
        <p:blipFill rotWithShape="1">
          <a:blip r:embed="rId3">
            <a:alphaModFix/>
          </a:blip>
          <a:srcRect b="0" l="0" r="0" t="0"/>
          <a:stretch/>
        </p:blipFill>
        <p:spPr>
          <a:xfrm>
            <a:off x="7137647" y="1757821"/>
            <a:ext cx="4101483" cy="344449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txBox="1"/>
          <p:nvPr/>
        </p:nvSpPr>
        <p:spPr>
          <a:xfrm>
            <a:off x="814526" y="666989"/>
            <a:ext cx="6387482"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Useful resource</a:t>
            </a:r>
            <a:endParaRPr b="0" i="0" sz="1400" u="none" cap="none" strike="noStrike">
              <a:solidFill>
                <a:srgbClr val="000000"/>
              </a:solidFill>
              <a:latin typeface="Arial"/>
              <a:ea typeface="Arial"/>
              <a:cs typeface="Arial"/>
              <a:sym typeface="Arial"/>
            </a:endParaRPr>
          </a:p>
        </p:txBody>
      </p:sp>
      <p:pic>
        <p:nvPicPr>
          <p:cNvPr id="249" name="Google Shape;249;p35"/>
          <p:cNvPicPr preferRelativeResize="0"/>
          <p:nvPr>
            <p:ph idx="1" type="body"/>
          </p:nvPr>
        </p:nvPicPr>
        <p:blipFill rotWithShape="1">
          <a:blip r:embed="rId3">
            <a:alphaModFix/>
          </a:blip>
          <a:srcRect b="0" l="0" r="0" t="0"/>
          <a:stretch/>
        </p:blipFill>
        <p:spPr>
          <a:xfrm>
            <a:off x="2591223" y="1452763"/>
            <a:ext cx="6618936" cy="43513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6"/>
          <p:cNvPicPr preferRelativeResize="0"/>
          <p:nvPr/>
        </p:nvPicPr>
        <p:blipFill rotWithShape="1">
          <a:blip r:embed="rId3">
            <a:alphaModFix/>
          </a:blip>
          <a:srcRect b="0" l="0" r="0" t="0"/>
          <a:stretch/>
        </p:blipFill>
        <p:spPr>
          <a:xfrm>
            <a:off x="2143264" y="-86048"/>
            <a:ext cx="7435921"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7"/>
          <p:cNvSpPr txBox="1"/>
          <p:nvPr>
            <p:ph idx="1" type="body"/>
          </p:nvPr>
        </p:nvSpPr>
        <p:spPr>
          <a:xfrm>
            <a:off x="818200" y="1883725"/>
            <a:ext cx="10673400" cy="3571200"/>
          </a:xfrm>
          <a:prstGeom prst="rect">
            <a:avLst/>
          </a:prstGeom>
          <a:noFill/>
          <a:ln>
            <a:noFill/>
          </a:ln>
        </p:spPr>
        <p:txBody>
          <a:bodyPr anchorCtr="0" anchor="ctr" bIns="45700" lIns="91425" spcFirstLastPara="1" rIns="91425" wrap="square" tIns="45700">
            <a:noAutofit/>
          </a:bodyPr>
          <a:lstStyle/>
          <a:p>
            <a:pPr indent="0" lvl="0" marL="457200" marR="0" rtl="0" algn="l">
              <a:lnSpc>
                <a:spcPct val="100000"/>
              </a:lnSpc>
              <a:spcBef>
                <a:spcPts val="0"/>
              </a:spcBef>
              <a:spcAft>
                <a:spcPts val="0"/>
              </a:spcAft>
              <a:buSzPts val="2000"/>
              <a:buNone/>
            </a:pPr>
            <a:r>
              <a:t/>
            </a:r>
            <a:endParaRPr sz="2700"/>
          </a:p>
          <a:p>
            <a:pPr indent="-400050" lvl="0" marL="457200" marR="0" rtl="0" algn="l">
              <a:lnSpc>
                <a:spcPct val="100000"/>
              </a:lnSpc>
              <a:spcBef>
                <a:spcPts val="0"/>
              </a:spcBef>
              <a:spcAft>
                <a:spcPts val="0"/>
              </a:spcAft>
              <a:buClr>
                <a:schemeClr val="dk1"/>
              </a:buClr>
              <a:buSzPts val="2700"/>
              <a:buChar char="•"/>
            </a:pPr>
            <a:r>
              <a:rPr lang="en-AU" sz="2400"/>
              <a:t>No comorbidities</a:t>
            </a:r>
            <a:endParaRPr sz="2400"/>
          </a:p>
          <a:p>
            <a:pPr indent="-400050" lvl="0" marL="457200" marR="0" rtl="0" algn="l">
              <a:lnSpc>
                <a:spcPct val="100000"/>
              </a:lnSpc>
              <a:spcBef>
                <a:spcPts val="0"/>
              </a:spcBef>
              <a:spcAft>
                <a:spcPts val="0"/>
              </a:spcAft>
              <a:buClr>
                <a:schemeClr val="dk1"/>
              </a:buClr>
              <a:buSzPts val="2700"/>
              <a:buChar char="•"/>
            </a:pPr>
            <a:r>
              <a:rPr lang="en-AU" sz="2400"/>
              <a:t>Planning to start a family</a:t>
            </a:r>
            <a:endParaRPr sz="2400"/>
          </a:p>
          <a:p>
            <a:pPr indent="-400050" lvl="0" marL="457200" marR="0" rtl="0" algn="l">
              <a:lnSpc>
                <a:spcPct val="100000"/>
              </a:lnSpc>
              <a:spcBef>
                <a:spcPts val="0"/>
              </a:spcBef>
              <a:spcAft>
                <a:spcPts val="0"/>
              </a:spcAft>
              <a:buClr>
                <a:schemeClr val="dk1"/>
              </a:buClr>
              <a:buSzPts val="2700"/>
              <a:buChar char="•"/>
            </a:pPr>
            <a:r>
              <a:rPr lang="en-AU" sz="2400"/>
              <a:t>Noticed right nipple inversion</a:t>
            </a:r>
            <a:endParaRPr sz="2400"/>
          </a:p>
          <a:p>
            <a:pPr indent="-400050" lvl="0" marL="457200" marR="0" rtl="0" algn="l">
              <a:lnSpc>
                <a:spcPct val="100000"/>
              </a:lnSpc>
              <a:spcBef>
                <a:spcPts val="0"/>
              </a:spcBef>
              <a:spcAft>
                <a:spcPts val="0"/>
              </a:spcAft>
              <a:buClr>
                <a:schemeClr val="dk1"/>
              </a:buClr>
              <a:buSzPts val="2700"/>
              <a:buChar char="•"/>
            </a:pPr>
            <a:r>
              <a:rPr lang="en-AU" sz="2400"/>
              <a:t>Ultrasound suspicious lesion 1 cm from the nipple at the 9 o’clock</a:t>
            </a:r>
            <a:endParaRPr sz="2400"/>
          </a:p>
          <a:p>
            <a:pPr indent="-400050" lvl="0" marL="457200" marR="0" rtl="0" algn="l">
              <a:lnSpc>
                <a:spcPct val="100000"/>
              </a:lnSpc>
              <a:spcBef>
                <a:spcPts val="0"/>
              </a:spcBef>
              <a:spcAft>
                <a:spcPts val="0"/>
              </a:spcAft>
              <a:buClr>
                <a:schemeClr val="dk1"/>
              </a:buClr>
              <a:buSzPts val="2700"/>
              <a:buChar char="•"/>
            </a:pPr>
            <a:r>
              <a:rPr lang="en-AU" sz="2400"/>
              <a:t>Biopsy confirmed an invasive ductal carcinoma.    </a:t>
            </a:r>
            <a:endParaRPr sz="2400"/>
          </a:p>
          <a:p>
            <a:pPr indent="-387350" lvl="0" marL="457200" marR="0" rtl="0" algn="l">
              <a:lnSpc>
                <a:spcPct val="100000"/>
              </a:lnSpc>
              <a:spcBef>
                <a:spcPts val="0"/>
              </a:spcBef>
              <a:spcAft>
                <a:spcPts val="0"/>
              </a:spcAft>
              <a:buClr>
                <a:schemeClr val="dk1"/>
              </a:buClr>
              <a:buSzPts val="2500"/>
              <a:buChar char="•"/>
            </a:pPr>
            <a:r>
              <a:rPr lang="en-AU" sz="2400"/>
              <a:t>WLE + sentinel node biopsy: 16mm Grade 2 invasive ductal carcinoma with clear margins, no lymphovascular invasion, KI 67 of 10%, ER positive, PR negative, HER2 negative and no lymph nodes involved.   </a:t>
            </a:r>
            <a:endParaRPr sz="2400"/>
          </a:p>
          <a:p>
            <a:pPr indent="0" lvl="0" marL="101600" rtl="0" algn="l">
              <a:lnSpc>
                <a:spcPct val="100000"/>
              </a:lnSpc>
              <a:spcBef>
                <a:spcPts val="0"/>
              </a:spcBef>
              <a:spcAft>
                <a:spcPts val="0"/>
              </a:spcAft>
              <a:buSzPts val="2000"/>
              <a:buNone/>
            </a:pPr>
            <a:r>
              <a:t/>
            </a:r>
            <a:endParaRPr/>
          </a:p>
        </p:txBody>
      </p:sp>
      <p:sp>
        <p:nvSpPr>
          <p:cNvPr id="260" name="Google Shape;260;p37"/>
          <p:cNvSpPr/>
          <p:nvPr/>
        </p:nvSpPr>
        <p:spPr>
          <a:xfrm>
            <a:off x="818201" y="694537"/>
            <a:ext cx="7074047"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2 </a:t>
            </a:r>
            <a:r>
              <a:rPr b="1" i="0" lang="en-AU" sz="3200" u="none" cap="none" strike="noStrike">
                <a:solidFill>
                  <a:srgbClr val="25AAE1"/>
                </a:solidFill>
                <a:latin typeface="Calibri"/>
                <a:ea typeface="Calibri"/>
                <a:cs typeface="Calibri"/>
                <a:sym typeface="Calibri"/>
              </a:rPr>
              <a:t>– 36 year old female</a:t>
            </a:r>
            <a:endParaRPr b="0" i="0" sz="3200" u="none" cap="none" strike="noStrike">
              <a:solidFill>
                <a:srgbClr val="25AAE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8"/>
          <p:cNvSpPr txBox="1"/>
          <p:nvPr>
            <p:ph idx="1" type="body"/>
          </p:nvPr>
        </p:nvSpPr>
        <p:spPr>
          <a:xfrm>
            <a:off x="1066776" y="2607742"/>
            <a:ext cx="10247133" cy="1261844"/>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100000"/>
              </a:lnSpc>
              <a:spcBef>
                <a:spcPts val="0"/>
              </a:spcBef>
              <a:spcAft>
                <a:spcPts val="0"/>
              </a:spcAft>
              <a:buClr>
                <a:schemeClr val="dk1"/>
              </a:buClr>
              <a:buSzPts val="2000"/>
              <a:buChar char="•"/>
            </a:pPr>
            <a:r>
              <a:rPr lang="en-AU" sz="2400"/>
              <a:t>What are the options?</a:t>
            </a:r>
            <a:endParaRPr sz="2400"/>
          </a:p>
          <a:p>
            <a:pPr indent="-355600" lvl="0" marL="457200" marR="0" rtl="0" algn="l">
              <a:lnSpc>
                <a:spcPct val="100000"/>
              </a:lnSpc>
              <a:spcBef>
                <a:spcPts val="0"/>
              </a:spcBef>
              <a:spcAft>
                <a:spcPts val="0"/>
              </a:spcAft>
              <a:buClr>
                <a:schemeClr val="dk1"/>
              </a:buClr>
              <a:buSzPts val="2000"/>
              <a:buChar char="•"/>
            </a:pPr>
            <a:r>
              <a:rPr lang="en-AU" sz="2400"/>
              <a:t>What else needs to be considered?</a:t>
            </a:r>
            <a:endParaRPr sz="2400"/>
          </a:p>
          <a:p>
            <a:pPr indent="-76200" lvl="0" marL="228600" rtl="0" algn="l">
              <a:lnSpc>
                <a:spcPct val="150000"/>
              </a:lnSpc>
              <a:spcBef>
                <a:spcPts val="0"/>
              </a:spcBef>
              <a:spcAft>
                <a:spcPts val="0"/>
              </a:spcAft>
              <a:buClr>
                <a:schemeClr val="dk1"/>
              </a:buClr>
              <a:buSzPts val="2400"/>
              <a:buNone/>
            </a:pPr>
            <a:r>
              <a:t/>
            </a:r>
            <a:endParaRPr sz="2400">
              <a:latin typeface="Calibri"/>
              <a:ea typeface="Calibri"/>
              <a:cs typeface="Calibri"/>
              <a:sym typeface="Calibri"/>
            </a:endParaRPr>
          </a:p>
        </p:txBody>
      </p:sp>
      <p:sp>
        <p:nvSpPr>
          <p:cNvPr id="266" name="Google Shape;266;p38"/>
          <p:cNvSpPr/>
          <p:nvPr/>
        </p:nvSpPr>
        <p:spPr>
          <a:xfrm>
            <a:off x="871467" y="685660"/>
            <a:ext cx="6017604"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2 </a:t>
            </a:r>
            <a:r>
              <a:rPr b="1" i="0" lang="en-AU" sz="3200" u="none" cap="none" strike="noStrike">
                <a:solidFill>
                  <a:srgbClr val="25AAE1"/>
                </a:solidFill>
                <a:latin typeface="Calibri"/>
                <a:ea typeface="Calibri"/>
                <a:cs typeface="Calibri"/>
                <a:sym typeface="Calibri"/>
              </a:rPr>
              <a:t>– Options</a:t>
            </a:r>
            <a:endParaRPr b="0" i="0" sz="3200" u="none" cap="none" strike="noStrike">
              <a:solidFill>
                <a:srgbClr val="25AAE1"/>
              </a:solidFill>
              <a:latin typeface="Arial"/>
              <a:ea typeface="Arial"/>
              <a:cs typeface="Arial"/>
              <a:sym typeface="Arial"/>
            </a:endParaRPr>
          </a:p>
        </p:txBody>
      </p:sp>
      <p:sp>
        <p:nvSpPr>
          <p:cNvPr id="267" name="Google Shape;267;p38"/>
          <p:cNvSpPr txBox="1"/>
          <p:nvPr/>
        </p:nvSpPr>
        <p:spPr>
          <a:xfrm>
            <a:off x="1155553" y="1819922"/>
            <a:ext cx="7773282"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AU" sz="3200" u="none" cap="none" strike="noStrike">
                <a:solidFill>
                  <a:srgbClr val="000000"/>
                </a:solidFill>
                <a:latin typeface="Calibri"/>
                <a:ea typeface="Calibri"/>
                <a:cs typeface="Calibri"/>
                <a:sym typeface="Calibri"/>
              </a:rPr>
              <a:t>Medical Oncology – intermediate risk tumour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9"/>
          <p:cNvSpPr/>
          <p:nvPr/>
        </p:nvSpPr>
        <p:spPr>
          <a:xfrm>
            <a:off x="871478" y="685650"/>
            <a:ext cx="8187000" cy="707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2 </a:t>
            </a:r>
            <a:r>
              <a:rPr b="1" i="0" lang="en-AU" sz="3200" u="none" cap="none" strike="noStrike">
                <a:solidFill>
                  <a:srgbClr val="00B0F0"/>
                </a:solidFill>
                <a:latin typeface="Calibri"/>
                <a:ea typeface="Calibri"/>
                <a:cs typeface="Calibri"/>
                <a:sym typeface="Calibri"/>
              </a:rPr>
              <a:t>  Prosigna – gene signature assay</a:t>
            </a:r>
            <a:endParaRPr b="1" i="0" sz="3200" u="none" cap="none" strike="noStrike">
              <a:solidFill>
                <a:srgbClr val="00B0F0"/>
              </a:solidFill>
              <a:latin typeface="Arial"/>
              <a:ea typeface="Arial"/>
              <a:cs typeface="Arial"/>
              <a:sym typeface="Arial"/>
            </a:endParaRPr>
          </a:p>
        </p:txBody>
      </p:sp>
      <p:sp>
        <p:nvSpPr>
          <p:cNvPr id="273" name="Google Shape;273;p39"/>
          <p:cNvSpPr txBox="1"/>
          <p:nvPr/>
        </p:nvSpPr>
        <p:spPr>
          <a:xfrm>
            <a:off x="1164441" y="1518076"/>
            <a:ext cx="9781710" cy="646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Gene expression assays</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Tests the activity of 58 genes in a sample of tumour tissue</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The pattern of gene activity in breast cancer can provide information about the risk of recurrence and likely response to chemotherapy of a breast cancer.</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Costs $2900</a:t>
            </a:r>
            <a:endParaRPr b="0" i="0" sz="2000" u="none" cap="none" strike="noStrike">
              <a:solidFill>
                <a:schemeClr val="dk1"/>
              </a:solidFill>
              <a:latin typeface="Calibri"/>
              <a:ea typeface="Calibri"/>
              <a:cs typeface="Calibri"/>
              <a:sym typeface="Calibri"/>
            </a:endParaRPr>
          </a:p>
        </p:txBody>
      </p:sp>
      <p:pic>
        <p:nvPicPr>
          <p:cNvPr id="274" name="Google Shape;274;p39"/>
          <p:cNvPicPr preferRelativeResize="0"/>
          <p:nvPr/>
        </p:nvPicPr>
        <p:blipFill rotWithShape="1">
          <a:blip r:embed="rId3">
            <a:alphaModFix/>
          </a:blip>
          <a:srcRect b="0" l="0" r="0" t="0"/>
          <a:stretch/>
        </p:blipFill>
        <p:spPr>
          <a:xfrm>
            <a:off x="1853787" y="3723094"/>
            <a:ext cx="8799401" cy="1757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0"/>
          <p:cNvSpPr txBox="1"/>
          <p:nvPr>
            <p:ph idx="1" type="body"/>
          </p:nvPr>
        </p:nvSpPr>
        <p:spPr>
          <a:xfrm>
            <a:off x="1043197" y="3450374"/>
            <a:ext cx="10247133" cy="83099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t/>
            </a:r>
            <a:endParaRPr sz="2400"/>
          </a:p>
          <a:p>
            <a:pPr indent="-76200" lvl="0" marL="228600" marR="0" rtl="0" algn="l">
              <a:lnSpc>
                <a:spcPct val="100000"/>
              </a:lnSpc>
              <a:spcBef>
                <a:spcPts val="0"/>
              </a:spcBef>
              <a:spcAft>
                <a:spcPts val="0"/>
              </a:spcAft>
              <a:buClr>
                <a:schemeClr val="dk1"/>
              </a:buClr>
              <a:buSzPts val="2400"/>
              <a:buNone/>
            </a:pPr>
            <a:r>
              <a:t/>
            </a:r>
            <a:endParaRPr sz="2400"/>
          </a:p>
        </p:txBody>
      </p:sp>
      <p:sp>
        <p:nvSpPr>
          <p:cNvPr id="280" name="Google Shape;280;p40"/>
          <p:cNvSpPr txBox="1"/>
          <p:nvPr/>
        </p:nvSpPr>
        <p:spPr>
          <a:xfrm>
            <a:off x="787893" y="671428"/>
            <a:ext cx="10326949"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2 </a:t>
            </a:r>
            <a:r>
              <a:rPr b="1" i="0" lang="en-AU" sz="3200" u="none" cap="none" strike="noStrike">
                <a:solidFill>
                  <a:srgbClr val="25AAE1"/>
                </a:solidFill>
                <a:latin typeface="Calibri"/>
                <a:ea typeface="Calibri"/>
                <a:cs typeface="Calibri"/>
                <a:sym typeface="Calibri"/>
              </a:rPr>
              <a:t>– Probability of distant recurrence </a:t>
            </a:r>
            <a:endParaRPr b="0" i="0" sz="3200" u="none" cap="none" strike="noStrike">
              <a:solidFill>
                <a:srgbClr val="25AAE1"/>
              </a:solidFill>
              <a:latin typeface="Arial"/>
              <a:ea typeface="Arial"/>
              <a:cs typeface="Arial"/>
              <a:sym typeface="Arial"/>
            </a:endParaRPr>
          </a:p>
        </p:txBody>
      </p:sp>
      <p:pic>
        <p:nvPicPr>
          <p:cNvPr id="281" name="Google Shape;281;p40"/>
          <p:cNvPicPr preferRelativeResize="0"/>
          <p:nvPr/>
        </p:nvPicPr>
        <p:blipFill rotWithShape="1">
          <a:blip r:embed="rId3">
            <a:alphaModFix/>
          </a:blip>
          <a:srcRect b="0" l="0" r="0" t="0"/>
          <a:stretch/>
        </p:blipFill>
        <p:spPr>
          <a:xfrm>
            <a:off x="2460640" y="1612368"/>
            <a:ext cx="6791325" cy="3943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1"/>
          <p:cNvSpPr txBox="1"/>
          <p:nvPr>
            <p:ph idx="1" type="body"/>
          </p:nvPr>
        </p:nvSpPr>
        <p:spPr>
          <a:xfrm>
            <a:off x="1043197" y="2767193"/>
            <a:ext cx="10247133" cy="1077218"/>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t/>
            </a:r>
            <a:endParaRPr sz="2400"/>
          </a:p>
          <a:p>
            <a:pPr indent="0" lvl="0" marL="0" rtl="0" algn="l">
              <a:lnSpc>
                <a:spcPct val="100000"/>
              </a:lnSpc>
              <a:spcBef>
                <a:spcPts val="0"/>
              </a:spcBef>
              <a:spcAft>
                <a:spcPts val="0"/>
              </a:spcAft>
              <a:buClr>
                <a:schemeClr val="dk1"/>
              </a:buClr>
              <a:buSzPts val="2000"/>
              <a:buNone/>
            </a:pPr>
            <a:r>
              <a:t/>
            </a:r>
            <a:endParaRPr/>
          </a:p>
          <a:p>
            <a:pPr indent="0" lvl="0" marL="0" rtl="0" algn="l">
              <a:lnSpc>
                <a:spcPct val="100000"/>
              </a:lnSpc>
              <a:spcBef>
                <a:spcPts val="0"/>
              </a:spcBef>
              <a:spcAft>
                <a:spcPts val="0"/>
              </a:spcAft>
              <a:buClr>
                <a:schemeClr val="dk1"/>
              </a:buClr>
              <a:buSzPts val="2000"/>
              <a:buNone/>
            </a:pPr>
            <a:r>
              <a:t/>
            </a:r>
            <a:endParaRPr/>
          </a:p>
        </p:txBody>
      </p:sp>
      <p:sp>
        <p:nvSpPr>
          <p:cNvPr id="287" name="Google Shape;287;p41"/>
          <p:cNvSpPr/>
          <p:nvPr/>
        </p:nvSpPr>
        <p:spPr>
          <a:xfrm>
            <a:off x="791568" y="712934"/>
            <a:ext cx="9249077"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2 </a:t>
            </a:r>
            <a:r>
              <a:rPr b="1" i="0" lang="en-AU" sz="3200" u="none" cap="none" strike="noStrike">
                <a:solidFill>
                  <a:srgbClr val="25AAE1"/>
                </a:solidFill>
                <a:latin typeface="Calibri"/>
                <a:ea typeface="Calibri"/>
                <a:cs typeface="Calibri"/>
                <a:sym typeface="Calibri"/>
              </a:rPr>
              <a:t>– Zoladex (goserelin) – LHRH agonist</a:t>
            </a:r>
            <a:endParaRPr b="1" i="0" sz="3200" u="none" cap="none" strike="noStrike">
              <a:solidFill>
                <a:srgbClr val="25AAE1"/>
              </a:solidFill>
              <a:latin typeface="Calibri"/>
              <a:ea typeface="Calibri"/>
              <a:cs typeface="Calibri"/>
              <a:sym typeface="Calibri"/>
            </a:endParaRPr>
          </a:p>
        </p:txBody>
      </p:sp>
      <p:sp>
        <p:nvSpPr>
          <p:cNvPr id="288" name="Google Shape;288;p41"/>
          <p:cNvSpPr txBox="1"/>
          <p:nvPr/>
        </p:nvSpPr>
        <p:spPr>
          <a:xfrm>
            <a:off x="1313447" y="2105533"/>
            <a:ext cx="5486400" cy="830956"/>
          </a:xfrm>
          <a:prstGeom prst="rect">
            <a:avLst/>
          </a:prstGeom>
          <a:noFill/>
          <a:ln>
            <a:noFill/>
          </a:ln>
        </p:spPr>
        <p:txBody>
          <a:bodyPr anchorCtr="0" anchor="t" bIns="45700" lIns="91425" spcFirstLastPara="1" rIns="91425" wrap="square" tIns="45700">
            <a:noAutofit/>
          </a:bodyPr>
          <a:lstStyle/>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89" name="Google Shape;289;p41"/>
          <p:cNvSpPr txBox="1"/>
          <p:nvPr/>
        </p:nvSpPr>
        <p:spPr>
          <a:xfrm>
            <a:off x="1114734" y="1690062"/>
            <a:ext cx="10560017" cy="347787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0000"/>
                </a:solidFill>
                <a:latin typeface="Calibri"/>
                <a:ea typeface="Calibri"/>
                <a:cs typeface="Calibri"/>
                <a:sym typeface="Calibri"/>
              </a:rPr>
              <a:t>Ovarian suppression  - reduce the risk of recurrence and mortality in pre-menopausal women with hormone receptor positive early breast cancer.</a:t>
            </a:r>
            <a:endParaRPr b="0" baseline="30000" i="0" sz="20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0000"/>
                </a:solidFill>
                <a:latin typeface="Calibri"/>
                <a:ea typeface="Calibri"/>
                <a:cs typeface="Calibri"/>
                <a:sym typeface="Calibri"/>
              </a:rPr>
              <a:t>The results of the SOFT and TEXT trials showed that recurrence is significantly reduced in patients treated with exemestane plus an LHRH agonist compared with those treated with tamoxifen plus an LHRH.</a:t>
            </a:r>
            <a:endParaRPr b="0" i="0" sz="20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0000"/>
                </a:solidFill>
                <a:latin typeface="Calibri"/>
                <a:ea typeface="Calibri"/>
                <a:cs typeface="Calibri"/>
                <a:sym typeface="Calibri"/>
              </a:rPr>
              <a:t>Treatment length - ? 2 years</a:t>
            </a:r>
            <a:endParaRPr b="0" i="0" sz="20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0000"/>
                </a:solidFill>
                <a:latin typeface="Calibri"/>
                <a:ea typeface="Calibri"/>
                <a:cs typeface="Calibri"/>
                <a:sym typeface="Calibri"/>
              </a:rPr>
              <a:t>Amenorrhoea occurred in more than 95% of goserelin patients by 6 months versus 58.6% of patients on chemo</a:t>
            </a:r>
            <a:endParaRPr b="0" i="0" sz="20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0000"/>
                </a:solidFill>
                <a:latin typeface="Calibri"/>
                <a:ea typeface="Calibri"/>
                <a:cs typeface="Calibri"/>
                <a:sym typeface="Calibri"/>
              </a:rPr>
              <a:t>Menses returned in most </a:t>
            </a:r>
            <a:r>
              <a:rPr b="0" i="0" lang="en-AU" sz="2000" u="none" cap="none" strike="noStrike">
                <a:solidFill>
                  <a:schemeClr val="dk1"/>
                </a:solidFill>
                <a:latin typeface="Calibri"/>
                <a:ea typeface="Calibri"/>
                <a:cs typeface="Calibri"/>
                <a:sym typeface="Calibri"/>
              </a:rPr>
              <a:t>goserelin</a:t>
            </a:r>
            <a:r>
              <a:rPr b="0" i="0" lang="en-AU" sz="2000" u="none" cap="none" strike="noStrike">
                <a:solidFill>
                  <a:srgbClr val="000000"/>
                </a:solidFill>
                <a:latin typeface="Calibri"/>
                <a:ea typeface="Calibri"/>
                <a:cs typeface="Calibri"/>
                <a:sym typeface="Calibri"/>
              </a:rPr>
              <a:t> patients after therapy stopped. Whereas amenorrhoea was generally permanent in chemo patients (22.6% v 76.9% amenorrhoeic at 3 years)</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2"/>
          <p:cNvSpPr txBox="1"/>
          <p:nvPr>
            <p:ph idx="1" type="body"/>
          </p:nvPr>
        </p:nvSpPr>
        <p:spPr>
          <a:xfrm>
            <a:off x="945543" y="1797702"/>
            <a:ext cx="9894091" cy="3477835"/>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100000"/>
              </a:lnSpc>
              <a:spcBef>
                <a:spcPts val="0"/>
              </a:spcBef>
              <a:spcAft>
                <a:spcPts val="0"/>
              </a:spcAft>
              <a:buClr>
                <a:schemeClr val="dk1"/>
              </a:buClr>
              <a:buSzPts val="2000"/>
              <a:buChar char="•"/>
            </a:pPr>
            <a:r>
              <a:rPr lang="en-AU"/>
              <a:t>Goserelin – reducing activity in the ovaries may protect eggs from being damaged</a:t>
            </a:r>
            <a:br>
              <a:rPr lang="en-AU"/>
            </a:br>
            <a:r>
              <a:rPr lang="en-AU"/>
              <a:t>- only 257 patients in the study but compared standard chemo +/- Goserelin</a:t>
            </a:r>
            <a:endParaRPr/>
          </a:p>
          <a:p>
            <a:pPr indent="-355600" lvl="0" marL="457200" marR="0" rtl="0" algn="l">
              <a:lnSpc>
                <a:spcPct val="100000"/>
              </a:lnSpc>
              <a:spcBef>
                <a:spcPts val="0"/>
              </a:spcBef>
              <a:spcAft>
                <a:spcPts val="0"/>
              </a:spcAft>
              <a:buClr>
                <a:schemeClr val="dk1"/>
              </a:buClr>
              <a:buSzPts val="2000"/>
              <a:buChar char="•"/>
            </a:pPr>
            <a:r>
              <a:rPr lang="en-AU"/>
              <a:t> The primary study end point was the rate of ovarian failure at 2 years, with ovarian failure defined as the absence of menses in the preceding 6 months and levels of follicle-stimulating hormone (FSH) in the postmenopausal range. </a:t>
            </a:r>
            <a:endParaRPr/>
          </a:p>
          <a:p>
            <a:pPr indent="-355600" lvl="0" marL="457200" marR="0" rtl="0" algn="l">
              <a:lnSpc>
                <a:spcPct val="100000"/>
              </a:lnSpc>
              <a:spcBef>
                <a:spcPts val="0"/>
              </a:spcBef>
              <a:spcAft>
                <a:spcPts val="0"/>
              </a:spcAft>
              <a:buClr>
                <a:schemeClr val="dk1"/>
              </a:buClr>
              <a:buSzPts val="2000"/>
              <a:buChar char="•"/>
            </a:pPr>
            <a:r>
              <a:rPr lang="en-AU"/>
              <a:t>Results: the ovarian failure rate was 8% in the goserelin group and 22% in the chemotherapy-alone group (two-sided P=0.04)</a:t>
            </a:r>
            <a:endParaRPr/>
          </a:p>
          <a:p>
            <a:pPr indent="-355600" lvl="0" marL="457200" marR="0" rtl="0" algn="l">
              <a:lnSpc>
                <a:spcPct val="100000"/>
              </a:lnSpc>
              <a:spcBef>
                <a:spcPts val="0"/>
              </a:spcBef>
              <a:spcAft>
                <a:spcPts val="0"/>
              </a:spcAft>
              <a:buClr>
                <a:schemeClr val="dk1"/>
              </a:buClr>
              <a:buSzPts val="2000"/>
              <a:buChar char="•"/>
            </a:pPr>
            <a:r>
              <a:rPr lang="en-AU"/>
              <a:t>Pregnancy occurred in more women in the Goserelin group than in the chemotherapy-alone group (21% vs. 11%, P=0.03)</a:t>
            </a:r>
            <a:endParaRPr/>
          </a:p>
          <a:p>
            <a:pPr indent="-355600" lvl="0" marL="457200" marR="0" rtl="0" algn="l">
              <a:lnSpc>
                <a:spcPct val="100000"/>
              </a:lnSpc>
              <a:spcBef>
                <a:spcPts val="0"/>
              </a:spcBef>
              <a:spcAft>
                <a:spcPts val="0"/>
              </a:spcAft>
              <a:buClr>
                <a:schemeClr val="dk1"/>
              </a:buClr>
              <a:buSzPts val="2000"/>
              <a:buChar char="•"/>
            </a:pPr>
            <a:r>
              <a:rPr lang="en-AU"/>
              <a:t>Women in the goserelin group also had improved disease-free survival (P=0.04) and overall survival (P=0.05).</a:t>
            </a:r>
            <a:endParaRPr/>
          </a:p>
          <a:p>
            <a:pPr indent="-228600" lvl="0" marL="457200" marR="0" rtl="0" algn="l">
              <a:lnSpc>
                <a:spcPct val="100000"/>
              </a:lnSpc>
              <a:spcBef>
                <a:spcPts val="0"/>
              </a:spcBef>
              <a:spcAft>
                <a:spcPts val="0"/>
              </a:spcAft>
              <a:buClr>
                <a:schemeClr val="dk1"/>
              </a:buClr>
              <a:buSzPts val="2000"/>
              <a:buNone/>
            </a:pPr>
            <a:r>
              <a:t/>
            </a:r>
            <a:endParaRPr/>
          </a:p>
        </p:txBody>
      </p:sp>
      <p:sp>
        <p:nvSpPr>
          <p:cNvPr id="295" name="Google Shape;295;p42"/>
          <p:cNvSpPr txBox="1"/>
          <p:nvPr/>
        </p:nvSpPr>
        <p:spPr>
          <a:xfrm>
            <a:off x="788634" y="689882"/>
            <a:ext cx="8905782"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2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Fertility Preservation Options</a:t>
            </a:r>
            <a:endParaRPr b="1" i="0" sz="3200" u="none" cap="none" strike="noStrike">
              <a:solidFill>
                <a:srgbClr val="29AAE2"/>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3"/>
          <p:cNvSpPr txBox="1"/>
          <p:nvPr/>
        </p:nvSpPr>
        <p:spPr>
          <a:xfrm>
            <a:off x="1121602" y="1680425"/>
            <a:ext cx="102471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2800"/>
              <a:buFont typeface="Arial"/>
              <a:buNone/>
            </a:pPr>
            <a:r>
              <a:rPr b="0" i="0" lang="en-AU" sz="2400" u="none" cap="none" strike="noStrike">
                <a:solidFill>
                  <a:schemeClr val="dk1"/>
                </a:solidFill>
                <a:latin typeface="Calibri"/>
                <a:ea typeface="Calibri"/>
                <a:cs typeface="Calibri"/>
                <a:sym typeface="Calibri"/>
              </a:rPr>
              <a:t>• Egg/Embryo Freezing – part of IVF, takes 2-3 weeks</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800"/>
              <a:buFont typeface="Arial"/>
              <a:buNone/>
            </a:pPr>
            <a:r>
              <a:rPr b="0" i="0" lang="en-AU" sz="2400" u="none" cap="none" strike="noStrike">
                <a:solidFill>
                  <a:schemeClr val="dk1"/>
                </a:solidFill>
                <a:latin typeface="Calibri"/>
                <a:ea typeface="Calibri"/>
                <a:cs typeface="Calibri"/>
                <a:sym typeface="Calibri"/>
              </a:rPr>
              <a:t>                                       	- but need hormones!!!!</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800"/>
              <a:buFont typeface="Arial"/>
              <a:buNone/>
            </a:pPr>
            <a:r>
              <a:rPr b="0" i="0" lang="en-AU" sz="2400" u="none" cap="none" strike="noStrike">
                <a:solidFill>
                  <a:schemeClr val="dk1"/>
                </a:solidFill>
                <a:latin typeface="Calibri"/>
                <a:ea typeface="Calibri"/>
                <a:cs typeface="Calibri"/>
                <a:sym typeface="Calibri"/>
              </a:rPr>
              <a:t>• Ovarian cryopreservation – still experimental and expensive</a:t>
            </a:r>
            <a:endParaRPr b="0" i="0" sz="2400" u="none" cap="none" strike="noStrike">
              <a:solidFill>
                <a:schemeClr val="dk1"/>
              </a:solidFill>
              <a:latin typeface="Calibri"/>
              <a:ea typeface="Calibri"/>
              <a:cs typeface="Calibri"/>
              <a:sym typeface="Calibri"/>
            </a:endParaRPr>
          </a:p>
        </p:txBody>
      </p:sp>
      <p:sp>
        <p:nvSpPr>
          <p:cNvPr id="302" name="Google Shape;302;p43"/>
          <p:cNvSpPr txBox="1"/>
          <p:nvPr/>
        </p:nvSpPr>
        <p:spPr>
          <a:xfrm>
            <a:off x="814527" y="660465"/>
            <a:ext cx="6387482"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Case 2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Other options</a:t>
            </a:r>
            <a:endParaRPr b="1" i="0" sz="3200" u="none" cap="none" strike="noStrike">
              <a:solidFill>
                <a:srgbClr val="29AAE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7"/>
          <p:cNvSpPr txBox="1"/>
          <p:nvPr>
            <p:ph idx="1" type="body"/>
          </p:nvPr>
        </p:nvSpPr>
        <p:spPr>
          <a:xfrm>
            <a:off x="1112883" y="2224964"/>
            <a:ext cx="10793669" cy="3735341"/>
          </a:xfrm>
          <a:prstGeom prst="rect">
            <a:avLst/>
          </a:prstGeom>
          <a:noFill/>
          <a:ln>
            <a:noFill/>
          </a:ln>
        </p:spPr>
        <p:txBody>
          <a:bodyPr anchorCtr="0" anchor="ctr" bIns="45700" lIns="91425" spcFirstLastPara="1" rIns="91425" wrap="square" tIns="45700">
            <a:noAutofit/>
          </a:bodyPr>
          <a:lstStyle/>
          <a:p>
            <a:pPr indent="-355600" lvl="0" marL="457200" rtl="0" algn="l">
              <a:lnSpc>
                <a:spcPct val="107000"/>
              </a:lnSpc>
              <a:spcBef>
                <a:spcPts val="0"/>
              </a:spcBef>
              <a:spcAft>
                <a:spcPts val="0"/>
              </a:spcAft>
              <a:buSzPts val="2000"/>
              <a:buChar char="•"/>
            </a:pPr>
            <a:r>
              <a:rPr lang="en-AU" sz="1800">
                <a:solidFill>
                  <a:schemeClr val="dk1"/>
                </a:solidFill>
                <a:latin typeface="Calibri"/>
                <a:ea typeface="Calibri"/>
                <a:cs typeface="Calibri"/>
                <a:sym typeface="Calibri"/>
              </a:rPr>
              <a:t>how to optimise investigation and workup of the suspected breast cancer patient </a:t>
            </a:r>
            <a:endParaRPr/>
          </a:p>
          <a:p>
            <a:pPr indent="-355600" lvl="0" marL="457200" rtl="0" algn="l">
              <a:lnSpc>
                <a:spcPct val="107000"/>
              </a:lnSpc>
              <a:spcBef>
                <a:spcPts val="800"/>
              </a:spcBef>
              <a:spcAft>
                <a:spcPts val="0"/>
              </a:spcAft>
              <a:buSzPts val="2000"/>
              <a:buChar char="•"/>
            </a:pPr>
            <a:r>
              <a:rPr lang="en-AU" sz="1800">
                <a:solidFill>
                  <a:schemeClr val="dk1"/>
                </a:solidFill>
                <a:latin typeface="Calibri"/>
                <a:ea typeface="Calibri"/>
                <a:cs typeface="Calibri"/>
                <a:sym typeface="Calibri"/>
              </a:rPr>
              <a:t>the complexities of breast cancer management with multimodal treatments.</a:t>
            </a:r>
            <a:endParaRPr/>
          </a:p>
          <a:p>
            <a:pPr indent="-355600" lvl="0" marL="457200" rtl="0" algn="l">
              <a:lnSpc>
                <a:spcPct val="107000"/>
              </a:lnSpc>
              <a:spcBef>
                <a:spcPts val="800"/>
              </a:spcBef>
              <a:spcAft>
                <a:spcPts val="0"/>
              </a:spcAft>
              <a:buSzPts val="2000"/>
              <a:buChar char="•"/>
            </a:pPr>
            <a:r>
              <a:rPr lang="en-AU" sz="1800">
                <a:solidFill>
                  <a:schemeClr val="dk1"/>
                </a:solidFill>
                <a:latin typeface="Calibri"/>
                <a:ea typeface="Calibri"/>
                <a:cs typeface="Calibri"/>
                <a:sym typeface="Calibri"/>
              </a:rPr>
              <a:t> the changing management of the axilla and the aims of axillary staging.</a:t>
            </a:r>
            <a:endParaRPr/>
          </a:p>
          <a:p>
            <a:pPr indent="-355600" lvl="0" marL="457200" rtl="0" algn="l">
              <a:lnSpc>
                <a:spcPct val="107000"/>
              </a:lnSpc>
              <a:spcBef>
                <a:spcPts val="800"/>
              </a:spcBef>
              <a:spcAft>
                <a:spcPts val="0"/>
              </a:spcAft>
              <a:buSzPts val="2000"/>
              <a:buChar char="•"/>
            </a:pPr>
            <a:r>
              <a:rPr lang="en-AU" sz="1800">
                <a:solidFill>
                  <a:schemeClr val="dk1"/>
                </a:solidFill>
                <a:latin typeface="Calibri"/>
                <a:ea typeface="Calibri"/>
                <a:cs typeface="Calibri"/>
                <a:sym typeface="Calibri"/>
              </a:rPr>
              <a:t> the limitations of hormone therapy due to hormone deprivation symptoms</a:t>
            </a:r>
            <a:endParaRPr/>
          </a:p>
          <a:p>
            <a:pPr indent="-355600" lvl="0" marL="457200" rtl="0" algn="l">
              <a:lnSpc>
                <a:spcPct val="107000"/>
              </a:lnSpc>
              <a:spcBef>
                <a:spcPts val="800"/>
              </a:spcBef>
              <a:spcAft>
                <a:spcPts val="0"/>
              </a:spcAft>
              <a:buSzPts val="2000"/>
              <a:buChar char="•"/>
            </a:pPr>
            <a:r>
              <a:rPr lang="en-AU" sz="1800">
                <a:solidFill>
                  <a:schemeClr val="dk1"/>
                </a:solidFill>
                <a:latin typeface="Calibri"/>
                <a:ea typeface="Calibri"/>
                <a:cs typeface="Calibri"/>
                <a:sym typeface="Calibri"/>
              </a:rPr>
              <a:t> the timing and appropriateness of breast reconstruction in certain situations which is highly individualised and dependent on other therapies.</a:t>
            </a:r>
            <a:endParaRPr/>
          </a:p>
          <a:p>
            <a:pPr indent="-355600" lvl="0" marL="457200" rtl="0" algn="l">
              <a:lnSpc>
                <a:spcPct val="107000"/>
              </a:lnSpc>
              <a:spcBef>
                <a:spcPts val="800"/>
              </a:spcBef>
              <a:spcAft>
                <a:spcPts val="0"/>
              </a:spcAft>
              <a:buSzPts val="2000"/>
              <a:buChar char="•"/>
            </a:pPr>
            <a:r>
              <a:rPr lang="en-AU" sz="1800">
                <a:solidFill>
                  <a:schemeClr val="dk1"/>
                </a:solidFill>
                <a:latin typeface="Calibri"/>
                <a:ea typeface="Calibri"/>
                <a:cs typeface="Calibri"/>
                <a:sym typeface="Calibri"/>
              </a:rPr>
              <a:t> the common side effects of chest wall/breast radiotherapy</a:t>
            </a:r>
            <a:endParaRPr/>
          </a:p>
          <a:p>
            <a:pPr indent="-355600" lvl="0" marL="457200" rtl="0" algn="l">
              <a:lnSpc>
                <a:spcPct val="107000"/>
              </a:lnSpc>
              <a:spcBef>
                <a:spcPts val="800"/>
              </a:spcBef>
              <a:spcAft>
                <a:spcPts val="0"/>
              </a:spcAft>
              <a:buSzPts val="2000"/>
              <a:buChar char="•"/>
            </a:pPr>
            <a:r>
              <a:rPr lang="en-AU" sz="1800">
                <a:solidFill>
                  <a:schemeClr val="dk1"/>
                </a:solidFill>
                <a:latin typeface="Calibri"/>
                <a:ea typeface="Calibri"/>
                <a:cs typeface="Calibri"/>
                <a:sym typeface="Calibri"/>
              </a:rPr>
              <a:t>the management of acute radiation skin reactions </a:t>
            </a:r>
            <a:endParaRPr/>
          </a:p>
          <a:p>
            <a:pPr indent="0" lvl="0" marL="0" rtl="0" algn="l">
              <a:lnSpc>
                <a:spcPct val="150000"/>
              </a:lnSpc>
              <a:spcBef>
                <a:spcPts val="800"/>
              </a:spcBef>
              <a:spcAft>
                <a:spcPts val="0"/>
              </a:spcAft>
              <a:buClr>
                <a:schemeClr val="dk1"/>
              </a:buClr>
              <a:buSzPts val="2400"/>
              <a:buNone/>
            </a:pPr>
            <a:r>
              <a:t/>
            </a:r>
            <a:endParaRPr sz="2400"/>
          </a:p>
        </p:txBody>
      </p:sp>
      <p:sp>
        <p:nvSpPr>
          <p:cNvPr id="134" name="Google Shape;134;p17"/>
          <p:cNvSpPr/>
          <p:nvPr/>
        </p:nvSpPr>
        <p:spPr>
          <a:xfrm>
            <a:off x="822879" y="687987"/>
            <a:ext cx="4363759"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Learning Objectives</a:t>
            </a:r>
            <a:endParaRPr b="1" i="0" sz="3600" u="none" cap="none" strike="noStrike">
              <a:solidFill>
                <a:schemeClr val="accent1"/>
              </a:solidFill>
              <a:latin typeface="Calibri"/>
              <a:ea typeface="Calibri"/>
              <a:cs typeface="Calibri"/>
              <a:sym typeface="Calibri"/>
            </a:endParaRPr>
          </a:p>
        </p:txBody>
      </p:sp>
      <p:sp>
        <p:nvSpPr>
          <p:cNvPr id="135" name="Google Shape;135;p17"/>
          <p:cNvSpPr txBox="1"/>
          <p:nvPr/>
        </p:nvSpPr>
        <p:spPr>
          <a:xfrm>
            <a:off x="1018188" y="1677879"/>
            <a:ext cx="5945858"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Calibri"/>
                <a:ea typeface="Calibri"/>
                <a:cs typeface="Calibri"/>
                <a:sym typeface="Calibri"/>
              </a:rPr>
              <a:t>At the end of this webinar, participants will understand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4"/>
          <p:cNvSpPr txBox="1"/>
          <p:nvPr>
            <p:ph idx="1" type="body"/>
          </p:nvPr>
        </p:nvSpPr>
        <p:spPr>
          <a:xfrm>
            <a:off x="1078708" y="1905258"/>
            <a:ext cx="10247133" cy="2144136"/>
          </a:xfrm>
          <a:prstGeom prst="rect">
            <a:avLst/>
          </a:prstGeom>
          <a:noFill/>
          <a:ln>
            <a:noFill/>
          </a:ln>
        </p:spPr>
        <p:txBody>
          <a:bodyPr anchorCtr="0" anchor="ctr" bIns="45700" lIns="91425" spcFirstLastPara="1" rIns="91425" wrap="square" tIns="45700">
            <a:noAutofit/>
          </a:bodyPr>
          <a:lstStyle/>
          <a:p>
            <a:pPr indent="-342900" lvl="0" marL="342900" rtl="0" algn="l">
              <a:lnSpc>
                <a:spcPct val="100000"/>
              </a:lnSpc>
              <a:spcBef>
                <a:spcPts val="1000"/>
              </a:spcBef>
              <a:spcAft>
                <a:spcPts val="0"/>
              </a:spcAft>
              <a:buSzPts val="2000"/>
              <a:buChar char="•"/>
            </a:pPr>
            <a:r>
              <a:rPr lang="en-AU" sz="2400"/>
              <a:t>Completion of therapy </a:t>
            </a:r>
            <a:endParaRPr sz="2400"/>
          </a:p>
          <a:p>
            <a:pPr indent="-342900" lvl="0" marL="342900" rtl="0" algn="l">
              <a:lnSpc>
                <a:spcPct val="100000"/>
              </a:lnSpc>
              <a:spcBef>
                <a:spcPts val="1000"/>
              </a:spcBef>
              <a:spcAft>
                <a:spcPts val="0"/>
              </a:spcAft>
              <a:buSzPts val="2000"/>
              <a:buChar char="•"/>
            </a:pPr>
            <a:r>
              <a:rPr lang="en-AU" sz="2400"/>
              <a:t>Change of therapy </a:t>
            </a:r>
            <a:endParaRPr sz="2400"/>
          </a:p>
          <a:p>
            <a:pPr indent="-342900" lvl="0" marL="342900" rtl="0" algn="l">
              <a:lnSpc>
                <a:spcPct val="100000"/>
              </a:lnSpc>
              <a:spcBef>
                <a:spcPts val="1000"/>
              </a:spcBef>
              <a:spcAft>
                <a:spcPts val="0"/>
              </a:spcAft>
              <a:buSzPts val="2000"/>
              <a:buChar char="•"/>
            </a:pPr>
            <a:r>
              <a:rPr lang="en-AU" sz="2400"/>
              <a:t>Inadequate treatment if chemotherapy omitted as well</a:t>
            </a:r>
            <a:endParaRPr sz="2400"/>
          </a:p>
          <a:p>
            <a:pPr indent="-342900" lvl="0" marL="342900" rtl="0" algn="l">
              <a:lnSpc>
                <a:spcPct val="100000"/>
              </a:lnSpc>
              <a:spcBef>
                <a:spcPts val="1000"/>
              </a:spcBef>
              <a:spcAft>
                <a:spcPts val="0"/>
              </a:spcAft>
              <a:buSzPts val="2000"/>
              <a:buChar char="•"/>
            </a:pPr>
            <a:r>
              <a:rPr lang="en-AU" sz="2400"/>
              <a:t>Local recurrence if radiotherapy declined  as well </a:t>
            </a:r>
            <a:endParaRPr sz="2400"/>
          </a:p>
          <a:p>
            <a:pPr indent="0" lvl="0" marL="101600" rtl="0" algn="l">
              <a:lnSpc>
                <a:spcPct val="100000"/>
              </a:lnSpc>
              <a:spcBef>
                <a:spcPts val="0"/>
              </a:spcBef>
              <a:spcAft>
                <a:spcPts val="0"/>
              </a:spcAft>
              <a:buSzPts val="2000"/>
              <a:buNone/>
            </a:pPr>
            <a:r>
              <a:t/>
            </a:r>
            <a:endParaRPr/>
          </a:p>
        </p:txBody>
      </p:sp>
      <p:sp>
        <p:nvSpPr>
          <p:cNvPr id="308" name="Google Shape;308;p44"/>
          <p:cNvSpPr txBox="1"/>
          <p:nvPr/>
        </p:nvSpPr>
        <p:spPr>
          <a:xfrm flipH="1">
            <a:off x="763973" y="694804"/>
            <a:ext cx="8373662"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2 </a:t>
            </a:r>
            <a:r>
              <a:rPr b="0" i="0" lang="en-AU" sz="4000" u="none" cap="none" strike="noStrike">
                <a:solidFill>
                  <a:schemeClr val="accent1"/>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Tolerance of hormone deprivation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5"/>
          <p:cNvSpPr txBox="1"/>
          <p:nvPr/>
        </p:nvSpPr>
        <p:spPr>
          <a:xfrm>
            <a:off x="1073400" y="1486503"/>
            <a:ext cx="4784192" cy="4203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chemeClr val="dk1"/>
              </a:buClr>
              <a:buSzPts val="1100"/>
              <a:buFont typeface="Arial"/>
              <a:buNone/>
            </a:pPr>
            <a:r>
              <a:rPr b="0" i="0" lang="en-AU" sz="2800" u="none" cap="none" strike="noStrike">
                <a:solidFill>
                  <a:schemeClr val="dk1"/>
                </a:solidFill>
                <a:latin typeface="Arial"/>
                <a:ea typeface="Arial"/>
                <a:cs typeface="Arial"/>
                <a:sym typeface="Arial"/>
              </a:rPr>
              <a:t>• </a:t>
            </a:r>
            <a:r>
              <a:rPr b="0" i="0" lang="en-AU" sz="2000" u="none" cap="none" strike="noStrike">
                <a:solidFill>
                  <a:schemeClr val="dk1"/>
                </a:solidFill>
                <a:latin typeface="Calibri"/>
                <a:ea typeface="Calibri"/>
                <a:cs typeface="Calibri"/>
                <a:sym typeface="Calibri"/>
              </a:rPr>
              <a:t>Hot flushes – environment</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                    	- diet</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                     	- venlafaxine</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                     	- gabapentin/pregabalin</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                    	- clonidine</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                    	- acupuncture</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800"/>
              <a:buFont typeface="Arial"/>
              <a:buNone/>
            </a:pPr>
            <a:r>
              <a:rPr b="0" i="0" lang="en-AU" sz="2000" u="none" cap="none" strike="noStrike">
                <a:solidFill>
                  <a:schemeClr val="dk1"/>
                </a:solidFill>
                <a:latin typeface="Calibri"/>
                <a:ea typeface="Calibri"/>
                <a:cs typeface="Calibri"/>
                <a:sym typeface="Calibri"/>
              </a:rPr>
              <a:t>• Mood changes – Efexor</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800"/>
              <a:buFont typeface="Arial"/>
              <a:buNone/>
            </a:pPr>
            <a:r>
              <a:rPr b="0" i="0" lang="en-AU" sz="2000" u="none" cap="none" strike="noStrike">
                <a:solidFill>
                  <a:schemeClr val="dk1"/>
                </a:solidFill>
                <a:latin typeface="Calibri"/>
                <a:ea typeface="Calibri"/>
                <a:cs typeface="Calibri"/>
                <a:sym typeface="Calibri"/>
              </a:rPr>
              <a:t>                              - ?lower dose</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 Arthralgias – change to another AI</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b="0" i="0" lang="en-AU" sz="2000" u="none" cap="none" strike="noStrike">
                <a:solidFill>
                  <a:schemeClr val="dk1"/>
                </a:solidFill>
                <a:latin typeface="Calibri"/>
                <a:ea typeface="Calibri"/>
                <a:cs typeface="Calibri"/>
                <a:sym typeface="Calibri"/>
              </a:rPr>
              <a:t>                    	- change to tamoxifen</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5" name="Google Shape;315;p45"/>
          <p:cNvSpPr txBox="1"/>
          <p:nvPr/>
        </p:nvSpPr>
        <p:spPr>
          <a:xfrm>
            <a:off x="771807" y="660046"/>
            <a:ext cx="9775479"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600"/>
                </a:solidFill>
                <a:latin typeface="Calibri"/>
                <a:ea typeface="Calibri"/>
                <a:cs typeface="Calibri"/>
                <a:sym typeface="Calibri"/>
              </a:rPr>
              <a:t>Case 2 </a:t>
            </a:r>
            <a:r>
              <a:rPr b="0" i="0" lang="en-AU" sz="4000" u="none" cap="none" strike="noStrike">
                <a:solidFill>
                  <a:srgbClr val="FF6600"/>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Management of hormone side effects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46"/>
          <p:cNvPicPr preferRelativeResize="0"/>
          <p:nvPr/>
        </p:nvPicPr>
        <p:blipFill rotWithShape="1">
          <a:blip r:embed="rId3">
            <a:alphaModFix/>
          </a:blip>
          <a:srcRect b="0" l="0" r="0" t="0"/>
          <a:stretch/>
        </p:blipFill>
        <p:spPr>
          <a:xfrm>
            <a:off x="2143264" y="-86048"/>
            <a:ext cx="7435921"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7"/>
          <p:cNvSpPr txBox="1"/>
          <p:nvPr/>
        </p:nvSpPr>
        <p:spPr>
          <a:xfrm flipH="1">
            <a:off x="763972" y="694804"/>
            <a:ext cx="9926417"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3 </a:t>
            </a:r>
            <a:r>
              <a:rPr b="0" i="0" lang="en-AU" sz="4000" u="none" cap="none" strike="noStrike">
                <a:solidFill>
                  <a:schemeClr val="accent1"/>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Elderly patient with symptomatic disease</a:t>
            </a:r>
            <a:endParaRPr b="0" i="0" sz="1400" u="none" cap="none" strike="noStrike">
              <a:solidFill>
                <a:srgbClr val="000000"/>
              </a:solidFill>
              <a:latin typeface="Arial"/>
              <a:ea typeface="Arial"/>
              <a:cs typeface="Arial"/>
              <a:sym typeface="Arial"/>
            </a:endParaRPr>
          </a:p>
        </p:txBody>
      </p:sp>
      <p:sp>
        <p:nvSpPr>
          <p:cNvPr id="326" name="Google Shape;326;p47"/>
          <p:cNvSpPr txBox="1"/>
          <p:nvPr/>
        </p:nvSpPr>
        <p:spPr>
          <a:xfrm>
            <a:off x="1090625" y="1808479"/>
            <a:ext cx="8574600" cy="31296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AU" sz="2400" u="none" cap="none" strike="noStrike">
                <a:solidFill>
                  <a:srgbClr val="000000"/>
                </a:solidFill>
                <a:latin typeface="Calibri"/>
                <a:ea typeface="Calibri"/>
                <a:cs typeface="Calibri"/>
                <a:sym typeface="Calibri"/>
              </a:rPr>
              <a:t>92 years old</a:t>
            </a:r>
            <a:endParaRPr b="0"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0" lang="en-AU" sz="2400" u="none" cap="none" strike="noStrike">
                <a:solidFill>
                  <a:srgbClr val="000000"/>
                </a:solidFill>
                <a:latin typeface="Calibri"/>
                <a:ea typeface="Calibri"/>
                <a:cs typeface="Calibri"/>
                <a:sym typeface="Calibri"/>
              </a:rPr>
              <a:t>Mild dementia, valvular heart disease (moderate aortic stenosis) – on Plavix</a:t>
            </a:r>
            <a:endParaRPr b="0"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0" lang="en-AU" sz="2400" u="none" cap="none" strike="noStrike">
                <a:solidFill>
                  <a:srgbClr val="000000"/>
                </a:solidFill>
                <a:latin typeface="Calibri"/>
                <a:ea typeface="Calibri"/>
                <a:cs typeface="Calibri"/>
                <a:sym typeface="Calibri"/>
              </a:rPr>
              <a:t>Mild CRF</a:t>
            </a:r>
            <a:endParaRPr b="0"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0" lang="en-AU" sz="2400" u="none" cap="none" strike="noStrike">
                <a:solidFill>
                  <a:srgbClr val="000000"/>
                </a:solidFill>
                <a:latin typeface="Calibri"/>
                <a:ea typeface="Calibri"/>
                <a:cs typeface="Calibri"/>
                <a:sym typeface="Calibri"/>
              </a:rPr>
              <a:t>Pacemaker</a:t>
            </a:r>
            <a:endParaRPr b="0"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0" lang="en-AU" sz="2400" u="none" cap="none" strike="noStrike">
                <a:solidFill>
                  <a:srgbClr val="000000"/>
                </a:solidFill>
                <a:latin typeface="Calibri"/>
                <a:ea typeface="Calibri"/>
                <a:cs typeface="Calibri"/>
                <a:sym typeface="Calibri"/>
              </a:rPr>
              <a:t>Prevous CVA – balance issues</a:t>
            </a:r>
            <a:endParaRPr b="0" i="0" sz="2400" u="none" cap="none" strike="noStrike">
              <a:solidFill>
                <a:srgbClr val="000000"/>
              </a:solidFill>
              <a:latin typeface="Calibri"/>
              <a:ea typeface="Calibri"/>
              <a:cs typeface="Calibri"/>
              <a:sym typeface="Calibri"/>
            </a:endParaRPr>
          </a:p>
          <a:p>
            <a:pPr indent="-158750" lvl="0" marL="285750" marR="0" rtl="0" algn="l">
              <a:lnSpc>
                <a:spcPct val="100000"/>
              </a:lnSpc>
              <a:spcBef>
                <a:spcPts val="0"/>
              </a:spcBef>
              <a:spcAft>
                <a:spcPts val="0"/>
              </a:spcAft>
              <a:buClr>
                <a:srgbClr val="000000"/>
              </a:buClr>
              <a:buSzPts val="2000"/>
              <a:buFont typeface="Arial"/>
              <a:buNone/>
            </a:pPr>
            <a:r>
              <a:t/>
            </a:r>
            <a:endParaRPr b="0"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0" lang="en-AU" sz="2400" u="none" cap="none" strike="noStrike">
                <a:solidFill>
                  <a:srgbClr val="000000"/>
                </a:solidFill>
                <a:latin typeface="Calibri"/>
                <a:ea typeface="Calibri"/>
                <a:cs typeface="Calibri"/>
                <a:sym typeface="Calibri"/>
              </a:rPr>
              <a:t>Lump kept hidden from family</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8"/>
          <p:cNvPicPr preferRelativeResize="0"/>
          <p:nvPr/>
        </p:nvPicPr>
        <p:blipFill rotWithShape="1">
          <a:blip r:embed="rId3">
            <a:alphaModFix/>
          </a:blip>
          <a:srcRect b="0" l="0" r="0" t="0"/>
          <a:stretch/>
        </p:blipFill>
        <p:spPr>
          <a:xfrm>
            <a:off x="2501540" y="894261"/>
            <a:ext cx="7188919" cy="45921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9"/>
          <p:cNvSpPr txBox="1"/>
          <p:nvPr>
            <p:ph idx="1" type="body"/>
          </p:nvPr>
        </p:nvSpPr>
        <p:spPr>
          <a:xfrm>
            <a:off x="972433" y="2105601"/>
            <a:ext cx="10247133" cy="1323399"/>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100000"/>
              </a:lnSpc>
              <a:spcBef>
                <a:spcPts val="0"/>
              </a:spcBef>
              <a:spcAft>
                <a:spcPts val="0"/>
              </a:spcAft>
              <a:buClr>
                <a:schemeClr val="dk1"/>
              </a:buClr>
              <a:buSzPts val="2000"/>
              <a:buChar char="•"/>
            </a:pPr>
            <a:r>
              <a:rPr lang="en-AU" sz="2400"/>
              <a:t>Additional information about circumstances</a:t>
            </a:r>
            <a:endParaRPr sz="2400"/>
          </a:p>
          <a:p>
            <a:pPr indent="-355600" lvl="0" marL="457200" marR="0" rtl="0" algn="l">
              <a:lnSpc>
                <a:spcPct val="100000"/>
              </a:lnSpc>
              <a:spcBef>
                <a:spcPts val="0"/>
              </a:spcBef>
              <a:spcAft>
                <a:spcPts val="0"/>
              </a:spcAft>
              <a:buClr>
                <a:schemeClr val="dk1"/>
              </a:buClr>
              <a:buSzPts val="2000"/>
              <a:buChar char="•"/>
            </a:pPr>
            <a:r>
              <a:rPr lang="en-AU" sz="2400"/>
              <a:t>Family conference</a:t>
            </a:r>
            <a:endParaRPr sz="2400"/>
          </a:p>
          <a:p>
            <a:pPr indent="-355600" lvl="0" marL="457200" marR="0" rtl="0" algn="l">
              <a:lnSpc>
                <a:spcPct val="100000"/>
              </a:lnSpc>
              <a:spcBef>
                <a:spcPts val="0"/>
              </a:spcBef>
              <a:spcAft>
                <a:spcPts val="0"/>
              </a:spcAft>
              <a:buClr>
                <a:schemeClr val="dk1"/>
              </a:buClr>
              <a:buSzPts val="2000"/>
              <a:buChar char="•"/>
            </a:pPr>
            <a:r>
              <a:rPr lang="en-AU" sz="2400"/>
              <a:t>Biopsy results</a:t>
            </a:r>
            <a:endParaRPr sz="2400"/>
          </a:p>
          <a:p>
            <a:pPr indent="-355600" lvl="0" marL="457200" marR="0" rtl="0" algn="l">
              <a:lnSpc>
                <a:spcPct val="100000"/>
              </a:lnSpc>
              <a:spcBef>
                <a:spcPts val="0"/>
              </a:spcBef>
              <a:spcAft>
                <a:spcPts val="0"/>
              </a:spcAft>
              <a:buClr>
                <a:schemeClr val="dk1"/>
              </a:buClr>
              <a:buSzPts val="2000"/>
              <a:buChar char="•"/>
            </a:pPr>
            <a:r>
              <a:rPr lang="en-AU" sz="2400"/>
              <a:t>Anaesthetic review ?</a:t>
            </a:r>
            <a:endParaRPr sz="2400"/>
          </a:p>
        </p:txBody>
      </p:sp>
      <p:sp>
        <p:nvSpPr>
          <p:cNvPr id="337" name="Google Shape;337;p49"/>
          <p:cNvSpPr txBox="1"/>
          <p:nvPr/>
        </p:nvSpPr>
        <p:spPr>
          <a:xfrm flipH="1">
            <a:off x="710706" y="668171"/>
            <a:ext cx="9926417"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3 </a:t>
            </a:r>
            <a:r>
              <a:rPr b="0" i="0" lang="en-AU" sz="4000" u="none" cap="none" strike="noStrike">
                <a:solidFill>
                  <a:schemeClr val="accent1"/>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Optimal Treatment for the Individual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0"/>
          <p:cNvSpPr txBox="1"/>
          <p:nvPr>
            <p:ph idx="1" type="body"/>
          </p:nvPr>
        </p:nvSpPr>
        <p:spPr>
          <a:xfrm>
            <a:off x="972433" y="2105601"/>
            <a:ext cx="10247133" cy="1323399"/>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100000"/>
              </a:lnSpc>
              <a:spcBef>
                <a:spcPts val="0"/>
              </a:spcBef>
              <a:spcAft>
                <a:spcPts val="0"/>
              </a:spcAft>
              <a:buClr>
                <a:schemeClr val="dk1"/>
              </a:buClr>
              <a:buSzPts val="2000"/>
              <a:buChar char="•"/>
            </a:pPr>
            <a:r>
              <a:rPr lang="en-AU" sz="2400"/>
              <a:t>Conservative</a:t>
            </a:r>
            <a:endParaRPr sz="2400"/>
          </a:p>
          <a:p>
            <a:pPr indent="-355600" lvl="0" marL="457200" marR="0" rtl="0" algn="l">
              <a:lnSpc>
                <a:spcPct val="100000"/>
              </a:lnSpc>
              <a:spcBef>
                <a:spcPts val="0"/>
              </a:spcBef>
              <a:spcAft>
                <a:spcPts val="0"/>
              </a:spcAft>
              <a:buClr>
                <a:schemeClr val="dk1"/>
              </a:buClr>
              <a:buSzPts val="2000"/>
              <a:buChar char="•"/>
            </a:pPr>
            <a:r>
              <a:rPr lang="en-AU" sz="2400"/>
              <a:t>Medication</a:t>
            </a:r>
            <a:endParaRPr sz="2400"/>
          </a:p>
          <a:p>
            <a:pPr indent="-355600" lvl="0" marL="457200" marR="0" rtl="0" algn="l">
              <a:lnSpc>
                <a:spcPct val="100000"/>
              </a:lnSpc>
              <a:spcBef>
                <a:spcPts val="0"/>
              </a:spcBef>
              <a:spcAft>
                <a:spcPts val="0"/>
              </a:spcAft>
              <a:buClr>
                <a:schemeClr val="dk1"/>
              </a:buClr>
              <a:buSzPts val="2000"/>
              <a:buChar char="•"/>
            </a:pPr>
            <a:r>
              <a:rPr lang="en-AU" sz="2400"/>
              <a:t>Radiotherapy</a:t>
            </a:r>
            <a:endParaRPr sz="2400"/>
          </a:p>
          <a:p>
            <a:pPr indent="-355600" lvl="0" marL="457200" marR="0" rtl="0" algn="l">
              <a:lnSpc>
                <a:spcPct val="100000"/>
              </a:lnSpc>
              <a:spcBef>
                <a:spcPts val="0"/>
              </a:spcBef>
              <a:spcAft>
                <a:spcPts val="0"/>
              </a:spcAft>
              <a:buClr>
                <a:schemeClr val="dk1"/>
              </a:buClr>
              <a:buSzPts val="2000"/>
              <a:buChar char="•"/>
            </a:pPr>
            <a:r>
              <a:rPr lang="en-AU" sz="2400"/>
              <a:t>Surgery ?</a:t>
            </a:r>
            <a:endParaRPr sz="2400"/>
          </a:p>
        </p:txBody>
      </p:sp>
      <p:sp>
        <p:nvSpPr>
          <p:cNvPr id="343" name="Google Shape;343;p50"/>
          <p:cNvSpPr txBox="1"/>
          <p:nvPr/>
        </p:nvSpPr>
        <p:spPr>
          <a:xfrm flipH="1">
            <a:off x="746217" y="694803"/>
            <a:ext cx="9926417"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3 </a:t>
            </a:r>
            <a:r>
              <a:rPr b="0" i="0" lang="en-AU" sz="4000" u="none" cap="none" strike="noStrike">
                <a:solidFill>
                  <a:schemeClr val="accent1"/>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Treatment Options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1"/>
          <p:cNvSpPr txBox="1"/>
          <p:nvPr>
            <p:ph idx="1" type="body"/>
          </p:nvPr>
        </p:nvSpPr>
        <p:spPr>
          <a:xfrm>
            <a:off x="972433" y="2007877"/>
            <a:ext cx="10247133" cy="1015622"/>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100000"/>
              </a:lnSpc>
              <a:spcBef>
                <a:spcPts val="0"/>
              </a:spcBef>
              <a:spcAft>
                <a:spcPts val="0"/>
              </a:spcAft>
              <a:buClr>
                <a:schemeClr val="dk1"/>
              </a:buClr>
              <a:buSzPts val="2000"/>
              <a:buChar char="•"/>
            </a:pPr>
            <a:r>
              <a:rPr lang="en-AU" sz="2400"/>
              <a:t>Invasive ductal cancer</a:t>
            </a:r>
            <a:endParaRPr sz="2400"/>
          </a:p>
          <a:p>
            <a:pPr indent="-355600" lvl="0" marL="457200" marR="0" rtl="0" algn="l">
              <a:lnSpc>
                <a:spcPct val="100000"/>
              </a:lnSpc>
              <a:spcBef>
                <a:spcPts val="0"/>
              </a:spcBef>
              <a:spcAft>
                <a:spcPts val="0"/>
              </a:spcAft>
              <a:buClr>
                <a:schemeClr val="dk1"/>
              </a:buClr>
              <a:buSzPts val="2000"/>
              <a:buChar char="•"/>
            </a:pPr>
            <a:r>
              <a:rPr lang="en-AU" sz="2400"/>
              <a:t>Oestrogen and progesterone receptor negative, HER-2 positive</a:t>
            </a:r>
            <a:endParaRPr sz="2400"/>
          </a:p>
          <a:p>
            <a:pPr indent="-355600" lvl="0" marL="457200" marR="0" rtl="0" algn="l">
              <a:lnSpc>
                <a:spcPct val="100000"/>
              </a:lnSpc>
              <a:spcBef>
                <a:spcPts val="0"/>
              </a:spcBef>
              <a:spcAft>
                <a:spcPts val="0"/>
              </a:spcAft>
              <a:buClr>
                <a:schemeClr val="dk1"/>
              </a:buClr>
              <a:buSzPts val="2000"/>
              <a:buChar char="•"/>
            </a:pPr>
            <a:r>
              <a:rPr lang="en-AU" sz="2400"/>
              <a:t>New set of limited options to consider</a:t>
            </a:r>
            <a:endParaRPr sz="2400"/>
          </a:p>
        </p:txBody>
      </p:sp>
      <p:sp>
        <p:nvSpPr>
          <p:cNvPr id="349" name="Google Shape;349;p51"/>
          <p:cNvSpPr txBox="1"/>
          <p:nvPr/>
        </p:nvSpPr>
        <p:spPr>
          <a:xfrm flipH="1">
            <a:off x="772850" y="685926"/>
            <a:ext cx="9926417"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3 </a:t>
            </a:r>
            <a:r>
              <a:rPr b="0" i="0" lang="en-AU" sz="4000" u="none" cap="none" strike="noStrike">
                <a:solidFill>
                  <a:schemeClr val="accent1"/>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Pathology of Biopsy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52"/>
          <p:cNvPicPr preferRelativeResize="0"/>
          <p:nvPr/>
        </p:nvPicPr>
        <p:blipFill rotWithShape="1">
          <a:blip r:embed="rId3">
            <a:alphaModFix/>
          </a:blip>
          <a:srcRect b="0" l="0" r="0" t="0"/>
          <a:stretch/>
        </p:blipFill>
        <p:spPr>
          <a:xfrm>
            <a:off x="2169835" y="935520"/>
            <a:ext cx="7852329" cy="49869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3"/>
          <p:cNvSpPr txBox="1"/>
          <p:nvPr>
            <p:ph idx="1" type="body"/>
          </p:nvPr>
        </p:nvSpPr>
        <p:spPr>
          <a:xfrm>
            <a:off x="972433" y="1969399"/>
            <a:ext cx="10247133" cy="1323399"/>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100000"/>
              </a:lnSpc>
              <a:spcBef>
                <a:spcPts val="0"/>
              </a:spcBef>
              <a:spcAft>
                <a:spcPts val="0"/>
              </a:spcAft>
              <a:buClr>
                <a:schemeClr val="dk1"/>
              </a:buClr>
              <a:buSzPts val="2000"/>
              <a:buChar char="•"/>
            </a:pPr>
            <a:r>
              <a:rPr lang="en-AU" sz="2400"/>
              <a:t>61mm ulcerated tumour</a:t>
            </a:r>
            <a:endParaRPr sz="2400"/>
          </a:p>
          <a:p>
            <a:pPr indent="-355600" lvl="0" marL="457200" marR="0" rtl="0" algn="l">
              <a:lnSpc>
                <a:spcPct val="100000"/>
              </a:lnSpc>
              <a:spcBef>
                <a:spcPts val="0"/>
              </a:spcBef>
              <a:spcAft>
                <a:spcPts val="0"/>
              </a:spcAft>
              <a:buClr>
                <a:schemeClr val="dk1"/>
              </a:buClr>
              <a:buSzPts val="2000"/>
              <a:buChar char="•"/>
            </a:pPr>
            <a:r>
              <a:rPr lang="en-AU" sz="2400"/>
              <a:t>1 macro metastasis in 7 nodes examined</a:t>
            </a:r>
            <a:endParaRPr sz="2400"/>
          </a:p>
          <a:p>
            <a:pPr indent="-355600" lvl="0" marL="457200" marR="0" rtl="0" algn="l">
              <a:lnSpc>
                <a:spcPct val="100000"/>
              </a:lnSpc>
              <a:spcBef>
                <a:spcPts val="0"/>
              </a:spcBef>
              <a:spcAft>
                <a:spcPts val="0"/>
              </a:spcAft>
              <a:buClr>
                <a:schemeClr val="dk1"/>
              </a:buClr>
              <a:buSzPts val="2000"/>
              <a:buChar char="•"/>
            </a:pPr>
            <a:r>
              <a:rPr lang="en-AU" sz="2400"/>
              <a:t>Clear margins</a:t>
            </a:r>
            <a:endParaRPr sz="2400"/>
          </a:p>
          <a:p>
            <a:pPr indent="-355600" lvl="0" marL="457200" marR="0" rtl="0" algn="l">
              <a:lnSpc>
                <a:spcPct val="100000"/>
              </a:lnSpc>
              <a:spcBef>
                <a:spcPts val="0"/>
              </a:spcBef>
              <a:spcAft>
                <a:spcPts val="0"/>
              </a:spcAft>
              <a:buClr>
                <a:schemeClr val="dk1"/>
              </a:buClr>
              <a:buSzPts val="2000"/>
              <a:buChar char="•"/>
            </a:pPr>
            <a:r>
              <a:rPr lang="en-AU" sz="2400"/>
              <a:t>Same hormone profile as biopsy</a:t>
            </a:r>
            <a:endParaRPr sz="2400"/>
          </a:p>
        </p:txBody>
      </p:sp>
      <p:sp>
        <p:nvSpPr>
          <p:cNvPr id="360" name="Google Shape;360;p53"/>
          <p:cNvSpPr txBox="1"/>
          <p:nvPr/>
        </p:nvSpPr>
        <p:spPr>
          <a:xfrm flipH="1">
            <a:off x="763972" y="677049"/>
            <a:ext cx="9926417"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3 </a:t>
            </a:r>
            <a:r>
              <a:rPr b="0" i="0" lang="en-AU" sz="4000" u="none" cap="none" strike="noStrike">
                <a:solidFill>
                  <a:schemeClr val="accent1"/>
                </a:solidFill>
                <a:latin typeface="Calibri"/>
                <a:ea typeface="Calibri"/>
                <a:cs typeface="Calibri"/>
                <a:sym typeface="Calibri"/>
              </a:rPr>
              <a:t>– </a:t>
            </a:r>
            <a:r>
              <a:rPr b="1" i="0" lang="en-AU" sz="3200" u="none" cap="none" strike="noStrike">
                <a:solidFill>
                  <a:srgbClr val="25AAE1"/>
                </a:solidFill>
                <a:latin typeface="Calibri"/>
                <a:ea typeface="Calibri"/>
                <a:cs typeface="Calibri"/>
                <a:sym typeface="Calibri"/>
              </a:rPr>
              <a:t>Surgical Pathology Result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nvSpPr>
        <p:spPr>
          <a:xfrm>
            <a:off x="911380" y="671063"/>
            <a:ext cx="7433629"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1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49 year old female</a:t>
            </a:r>
            <a:endParaRPr b="1" i="0" sz="3200" u="none" cap="none" strike="noStrike">
              <a:solidFill>
                <a:srgbClr val="29AAE2"/>
              </a:solidFill>
              <a:latin typeface="Calibri"/>
              <a:ea typeface="Calibri"/>
              <a:cs typeface="Calibri"/>
              <a:sym typeface="Calibri"/>
            </a:endParaRPr>
          </a:p>
        </p:txBody>
      </p:sp>
      <p:sp>
        <p:nvSpPr>
          <p:cNvPr id="141" name="Google Shape;141;p18"/>
          <p:cNvSpPr txBox="1"/>
          <p:nvPr>
            <p:ph idx="1" type="body"/>
          </p:nvPr>
        </p:nvSpPr>
        <p:spPr>
          <a:xfrm>
            <a:off x="911380" y="2449901"/>
            <a:ext cx="10164937" cy="2159153"/>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SzPts val="2590"/>
              <a:buNone/>
            </a:pPr>
            <a:r>
              <a:rPr lang="en-AU" sz="2400"/>
              <a:t>First presented December  2019 with lump but imaging NAD</a:t>
            </a:r>
            <a:endParaRPr/>
          </a:p>
          <a:p>
            <a:pPr indent="0" lvl="0" marL="0" rtl="0" algn="l">
              <a:lnSpc>
                <a:spcPct val="70000"/>
              </a:lnSpc>
              <a:spcBef>
                <a:spcPts val="0"/>
              </a:spcBef>
              <a:spcAft>
                <a:spcPts val="0"/>
              </a:spcAft>
              <a:buSzPts val="2590"/>
              <a:buNone/>
            </a:pPr>
            <a:r>
              <a:t/>
            </a:r>
            <a:endParaRPr sz="2400"/>
          </a:p>
          <a:p>
            <a:pPr indent="0" lvl="0" marL="0" rtl="0" algn="l">
              <a:lnSpc>
                <a:spcPct val="70000"/>
              </a:lnSpc>
              <a:spcBef>
                <a:spcPts val="0"/>
              </a:spcBef>
              <a:spcAft>
                <a:spcPts val="0"/>
              </a:spcAft>
              <a:buSzPts val="2590"/>
              <a:buNone/>
            </a:pPr>
            <a:r>
              <a:rPr lang="en-AU" sz="2400"/>
              <a:t>Felt larger lump  with progressive skin changes and mass increased in size</a:t>
            </a:r>
            <a:endParaRPr/>
          </a:p>
          <a:p>
            <a:pPr indent="0" lvl="0" marL="0" rtl="0" algn="l">
              <a:lnSpc>
                <a:spcPct val="70000"/>
              </a:lnSpc>
              <a:spcBef>
                <a:spcPts val="1000"/>
              </a:spcBef>
              <a:spcAft>
                <a:spcPts val="0"/>
              </a:spcAft>
              <a:buSzPts val="2590"/>
              <a:buNone/>
            </a:pPr>
            <a:r>
              <a:t/>
            </a:r>
            <a:endParaRPr sz="2400"/>
          </a:p>
          <a:p>
            <a:pPr indent="0" lvl="0" marL="0" rtl="0" algn="l">
              <a:lnSpc>
                <a:spcPct val="70000"/>
              </a:lnSpc>
              <a:spcBef>
                <a:spcPts val="1000"/>
              </a:spcBef>
              <a:spcAft>
                <a:spcPts val="0"/>
              </a:spcAft>
              <a:buSzPts val="2590"/>
              <a:buNone/>
            </a:pPr>
            <a:r>
              <a:rPr lang="en-AU" sz="2400"/>
              <a:t>Systemically well</a:t>
            </a:r>
            <a:endParaRPr/>
          </a:p>
          <a:p>
            <a:pPr indent="0" lvl="0" marL="0" rtl="0" algn="l">
              <a:lnSpc>
                <a:spcPct val="70000"/>
              </a:lnSpc>
              <a:spcBef>
                <a:spcPts val="1000"/>
              </a:spcBef>
              <a:spcAft>
                <a:spcPts val="0"/>
              </a:spcAft>
              <a:buSzPts val="2590"/>
              <a:buNone/>
            </a:pPr>
            <a:r>
              <a:t/>
            </a:r>
            <a:endParaRPr sz="2400"/>
          </a:p>
          <a:p>
            <a:pPr indent="0" lvl="0" marL="0" rtl="0" algn="l">
              <a:lnSpc>
                <a:spcPct val="70000"/>
              </a:lnSpc>
              <a:spcBef>
                <a:spcPts val="1000"/>
              </a:spcBef>
              <a:spcAft>
                <a:spcPts val="0"/>
              </a:spcAft>
              <a:buSzPts val="2590"/>
              <a:buNone/>
            </a:pPr>
            <a:r>
              <a:rPr lang="en-AU" sz="2400"/>
              <a:t>On examination – peau d’orange of left breast</a:t>
            </a:r>
            <a:endParaRPr/>
          </a:p>
          <a:p>
            <a:pPr indent="0" lvl="0" marL="0" rtl="0" algn="l">
              <a:lnSpc>
                <a:spcPct val="70000"/>
              </a:lnSpc>
              <a:spcBef>
                <a:spcPts val="1000"/>
              </a:spcBef>
              <a:spcAft>
                <a:spcPts val="0"/>
              </a:spcAft>
              <a:buSzPts val="2590"/>
              <a:buNone/>
            </a:pPr>
            <a:r>
              <a:rPr lang="en-AU" sz="2400"/>
              <a:t>                         -       palpable axillary lymph node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54"/>
          <p:cNvPicPr preferRelativeResize="0"/>
          <p:nvPr/>
        </p:nvPicPr>
        <p:blipFill rotWithShape="1">
          <a:blip r:embed="rId3">
            <a:alphaModFix/>
          </a:blip>
          <a:srcRect b="0" l="0" r="0" t="0"/>
          <a:stretch/>
        </p:blipFill>
        <p:spPr>
          <a:xfrm>
            <a:off x="2143264" y="-86048"/>
            <a:ext cx="7435921"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55"/>
          <p:cNvPicPr preferRelativeResize="0"/>
          <p:nvPr/>
        </p:nvPicPr>
        <p:blipFill rotWithShape="1">
          <a:blip r:embed="rId3">
            <a:alphaModFix/>
          </a:blip>
          <a:srcRect b="0" l="0" r="0" t="0"/>
          <a:stretch/>
        </p:blipFill>
        <p:spPr>
          <a:xfrm>
            <a:off x="788215" y="280905"/>
            <a:ext cx="10615569" cy="1178349"/>
          </a:xfrm>
          <a:prstGeom prst="rect">
            <a:avLst/>
          </a:prstGeom>
          <a:noFill/>
          <a:ln>
            <a:noFill/>
          </a:ln>
        </p:spPr>
      </p:pic>
      <p:sp>
        <p:nvSpPr>
          <p:cNvPr id="371" name="Google Shape;371;p55"/>
          <p:cNvSpPr txBox="1"/>
          <p:nvPr>
            <p:ph idx="1" type="body"/>
          </p:nvPr>
        </p:nvSpPr>
        <p:spPr>
          <a:xfrm>
            <a:off x="8150312" y="571409"/>
            <a:ext cx="2637849" cy="861648"/>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lang="en-AU" sz="1600" u="sng">
                <a:solidFill>
                  <a:schemeClr val="hlink"/>
                </a:solidFill>
                <a:hlinkClick r:id="rId4"/>
              </a:rPr>
              <a:t>manc.healthpathways.org.au</a:t>
            </a:r>
            <a:endParaRPr sz="1600"/>
          </a:p>
          <a:p>
            <a:pPr indent="0" lvl="0" marL="0" rtl="0" algn="l">
              <a:lnSpc>
                <a:spcPct val="100000"/>
              </a:lnSpc>
              <a:spcBef>
                <a:spcPts val="0"/>
              </a:spcBef>
              <a:spcAft>
                <a:spcPts val="0"/>
              </a:spcAft>
              <a:buClr>
                <a:schemeClr val="dk1"/>
              </a:buClr>
              <a:buSzPts val="2000"/>
              <a:buNone/>
            </a:pPr>
            <a:r>
              <a:rPr lang="en-AU" sz="1600"/>
              <a:t>​Username: manchealth​</a:t>
            </a:r>
            <a:endParaRPr sz="1600"/>
          </a:p>
          <a:p>
            <a:pPr indent="0" lvl="0" marL="0" rtl="0" algn="l">
              <a:lnSpc>
                <a:spcPct val="100000"/>
              </a:lnSpc>
              <a:spcBef>
                <a:spcPts val="0"/>
              </a:spcBef>
              <a:spcAft>
                <a:spcPts val="0"/>
              </a:spcAft>
              <a:buClr>
                <a:schemeClr val="dk1"/>
              </a:buClr>
              <a:buSzPts val="2000"/>
              <a:buNone/>
            </a:pPr>
            <a:r>
              <a:rPr lang="en-AU" sz="1600"/>
              <a:t>Password: conn3ct3d​</a:t>
            </a:r>
            <a:endParaRPr sz="1600"/>
          </a:p>
        </p:txBody>
      </p:sp>
      <p:pic>
        <p:nvPicPr>
          <p:cNvPr id="372" name="Google Shape;372;p55"/>
          <p:cNvPicPr preferRelativeResize="0"/>
          <p:nvPr/>
        </p:nvPicPr>
        <p:blipFill rotWithShape="1">
          <a:blip r:embed="rId5">
            <a:alphaModFix/>
          </a:blip>
          <a:srcRect b="0" l="16583" r="17752" t="21136"/>
          <a:stretch/>
        </p:blipFill>
        <p:spPr>
          <a:xfrm>
            <a:off x="2453053" y="1459254"/>
            <a:ext cx="7341578" cy="454589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6"/>
          <p:cNvSpPr txBox="1"/>
          <p:nvPr>
            <p:ph idx="1" type="body"/>
          </p:nvPr>
        </p:nvSpPr>
        <p:spPr>
          <a:xfrm>
            <a:off x="1043197" y="3121134"/>
            <a:ext cx="10247133" cy="36933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2000"/>
              <a:buNone/>
            </a:pPr>
            <a:r>
              <a:t/>
            </a:r>
            <a:endParaRPr/>
          </a:p>
        </p:txBody>
      </p:sp>
      <p:pic>
        <p:nvPicPr>
          <p:cNvPr descr="Graphical user interface, text, application&#10;&#10;Description automatically generated" id="378" name="Google Shape;378;p56"/>
          <p:cNvPicPr preferRelativeResize="0"/>
          <p:nvPr/>
        </p:nvPicPr>
        <p:blipFill rotWithShape="1">
          <a:blip r:embed="rId3">
            <a:alphaModFix/>
          </a:blip>
          <a:srcRect b="0" l="0" r="0" t="0"/>
          <a:stretch/>
        </p:blipFill>
        <p:spPr>
          <a:xfrm>
            <a:off x="1807" y="0"/>
            <a:ext cx="12188388" cy="68579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7"/>
          <p:cNvSpPr txBox="1"/>
          <p:nvPr>
            <p:ph idx="1" type="body"/>
          </p:nvPr>
        </p:nvSpPr>
        <p:spPr>
          <a:xfrm>
            <a:off x="939556" y="2009139"/>
            <a:ext cx="10565904" cy="3170058"/>
          </a:xfrm>
          <a:prstGeom prst="rect">
            <a:avLst/>
          </a:prstGeom>
          <a:noFill/>
          <a:ln>
            <a:noFill/>
          </a:ln>
        </p:spPr>
        <p:txBody>
          <a:bodyPr anchorCtr="0" anchor="ctr" bIns="45700" lIns="91425" spcFirstLastPara="1" rIns="91425" wrap="square" tIns="45700">
            <a:noAutofit/>
          </a:bodyPr>
          <a:lstStyle/>
          <a:p>
            <a:pPr indent="-514350" lvl="0" marL="514350" rtl="0" algn="l">
              <a:lnSpc>
                <a:spcPct val="100000"/>
              </a:lnSpc>
              <a:spcBef>
                <a:spcPts val="0"/>
              </a:spcBef>
              <a:spcAft>
                <a:spcPts val="0"/>
              </a:spcAft>
              <a:buSzPts val="2000"/>
              <a:buFont typeface="Arial"/>
              <a:buAutoNum type="arabicPeriod"/>
            </a:pPr>
            <a:r>
              <a:rPr b="1" lang="en-AU"/>
              <a:t>Fisher, B., A. Brown, E. Mamounas, et al. 1997.</a:t>
            </a:r>
            <a:r>
              <a:rPr lang="en-AU"/>
              <a:t> "</a:t>
            </a:r>
            <a:r>
              <a:rPr lang="en-AU" u="sng">
                <a:solidFill>
                  <a:schemeClr val="hlink"/>
                </a:solidFill>
                <a:hlinkClick r:id="rId3"/>
              </a:rPr>
              <a:t>Effect of preoperative chemotherapy on local-regional disease in women with operable breast cancer: findings from NSABBP B-18</a:t>
            </a:r>
            <a:r>
              <a:rPr lang="en-AU"/>
              <a:t>." J.Clin Oncol. 15(7):2483-2493.</a:t>
            </a:r>
            <a:endParaRPr/>
          </a:p>
          <a:p>
            <a:pPr indent="-514350" lvl="0" marL="514350" rtl="0" algn="l">
              <a:lnSpc>
                <a:spcPct val="100000"/>
              </a:lnSpc>
              <a:spcBef>
                <a:spcPts val="0"/>
              </a:spcBef>
              <a:spcAft>
                <a:spcPts val="0"/>
              </a:spcAft>
              <a:buSzPts val="2000"/>
              <a:buFont typeface="Arial"/>
              <a:buAutoNum type="arabicPeriod"/>
            </a:pPr>
            <a:r>
              <a:rPr b="1" lang="en-AU"/>
              <a:t>Dieras, V., P. Fumoleau, G. Romieu, et al. 2004. </a:t>
            </a:r>
            <a:r>
              <a:rPr lang="en-AU"/>
              <a:t>"</a:t>
            </a:r>
            <a:r>
              <a:rPr lang="en-AU" u="sng">
                <a:solidFill>
                  <a:schemeClr val="hlink"/>
                </a:solidFill>
                <a:hlinkClick r:id="rId4"/>
              </a:rPr>
              <a:t>Randomized parallel study of doxorubicin plus paclitaxel and doxorubicin plus cyclophosphamide as neoadjuvant treatment of patients with breast cancer.</a:t>
            </a:r>
            <a:r>
              <a:rPr lang="en-AU"/>
              <a:t>" J.Clin Oncol 22(24):4958-4965.</a:t>
            </a:r>
            <a:endParaRPr/>
          </a:p>
          <a:p>
            <a:pPr indent="-514350" lvl="0" marL="514350" rtl="0" algn="l">
              <a:lnSpc>
                <a:spcPct val="100000"/>
              </a:lnSpc>
              <a:spcBef>
                <a:spcPts val="0"/>
              </a:spcBef>
              <a:spcAft>
                <a:spcPts val="0"/>
              </a:spcAft>
              <a:buSzPts val="2000"/>
              <a:buFont typeface="Arial"/>
              <a:buAutoNum type="arabicPeriod"/>
            </a:pPr>
            <a:r>
              <a:rPr b="1" lang="en-AU"/>
              <a:t>Dieras, V., P. Fumoleau, G. Romieu, et al. 2004. </a:t>
            </a:r>
            <a:r>
              <a:rPr lang="en-AU" u="sng">
                <a:solidFill>
                  <a:schemeClr val="hlink"/>
                </a:solidFill>
                <a:hlinkClick r:id="rId5"/>
              </a:rPr>
              <a:t>"Randomized parallel study of doxorubicin plus paclitaxel and doxorubicin plus cyclophosphamide as neoadjuvant treatment of patients with breast cancer</a:t>
            </a:r>
            <a:r>
              <a:rPr lang="en-AU"/>
              <a:t>." J.Clin Oncol 22(24):4958-4965</a:t>
            </a:r>
            <a:endParaRPr/>
          </a:p>
          <a:p>
            <a:pPr indent="-158750" lvl="0" marL="285750" rtl="0" algn="l">
              <a:lnSpc>
                <a:spcPct val="100000"/>
              </a:lnSpc>
              <a:spcBef>
                <a:spcPts val="0"/>
              </a:spcBef>
              <a:spcAft>
                <a:spcPts val="0"/>
              </a:spcAft>
              <a:buSzPts val="2000"/>
              <a:buNone/>
            </a:pPr>
            <a:r>
              <a:t/>
            </a:r>
            <a:endParaRPr/>
          </a:p>
        </p:txBody>
      </p:sp>
      <p:sp>
        <p:nvSpPr>
          <p:cNvPr id="384" name="Google Shape;384;p57"/>
          <p:cNvSpPr txBox="1"/>
          <p:nvPr/>
        </p:nvSpPr>
        <p:spPr>
          <a:xfrm>
            <a:off x="762001" y="654371"/>
            <a:ext cx="6382326"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References</a:t>
            </a:r>
            <a:endParaRPr b="1" i="0" sz="3600" u="none" cap="none" strike="noStrike">
              <a:solidFill>
                <a:srgbClr val="29AAE2"/>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8"/>
          <p:cNvSpPr txBox="1"/>
          <p:nvPr>
            <p:ph idx="1" type="body"/>
          </p:nvPr>
        </p:nvSpPr>
        <p:spPr>
          <a:xfrm>
            <a:off x="939556" y="2163027"/>
            <a:ext cx="10565904" cy="286228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000"/>
              <a:buNone/>
            </a:pPr>
            <a:r>
              <a:rPr lang="en-AU"/>
              <a:t>4. </a:t>
            </a:r>
            <a:r>
              <a:rPr b="1" lang="en-AU"/>
              <a:t>Cuzick, J, L Ambroisine, N Davidson, et al. 2007.</a:t>
            </a:r>
            <a:r>
              <a:rPr lang="en-AU"/>
              <a:t> "</a:t>
            </a:r>
            <a:r>
              <a:rPr lang="en-AU" u="sng">
                <a:solidFill>
                  <a:schemeClr val="hlink"/>
                </a:solidFill>
                <a:hlinkClick r:id="rId3"/>
              </a:rPr>
              <a:t>Use of luteinising-hormone-releasing hormone agonists as adjuvant treatment in premenopausal patients with hormone-receptor-positive breast cancer: a meta-analysis of individual patient data from randomised adjuvant trials.</a:t>
            </a:r>
            <a:r>
              <a:rPr lang="en-AU"/>
              <a:t>" Lancet 369(9574):1711-1723.</a:t>
            </a:r>
            <a:endParaRPr/>
          </a:p>
          <a:p>
            <a:pPr indent="0" lvl="0" marL="0" rtl="0" algn="l">
              <a:lnSpc>
                <a:spcPct val="100000"/>
              </a:lnSpc>
              <a:spcBef>
                <a:spcPts val="0"/>
              </a:spcBef>
              <a:spcAft>
                <a:spcPts val="0"/>
              </a:spcAft>
              <a:buSzPts val="2000"/>
              <a:buNone/>
            </a:pPr>
            <a:r>
              <a:rPr lang="en-AU"/>
              <a:t>5. </a:t>
            </a:r>
            <a:r>
              <a:rPr b="1" lang="en-AU"/>
              <a:t>Pagani, O., M. M. Regan, B. A. Walley, et al. 2014. </a:t>
            </a:r>
            <a:r>
              <a:rPr lang="en-AU"/>
              <a:t>"</a:t>
            </a:r>
            <a:r>
              <a:rPr lang="en-AU" u="sng">
                <a:solidFill>
                  <a:schemeClr val="hlink"/>
                </a:solidFill>
                <a:hlinkClick r:id="rId4"/>
              </a:rPr>
              <a:t>Adjuvant exemestane with ovarian suppression in premenopausal breast cancer.</a:t>
            </a:r>
            <a:r>
              <a:rPr lang="en-AU"/>
              <a:t>" N Engl J Med 371(2):107-118.</a:t>
            </a:r>
            <a:endParaRPr/>
          </a:p>
          <a:p>
            <a:pPr indent="0" lvl="0" marL="0" rtl="0" algn="l">
              <a:lnSpc>
                <a:spcPct val="100000"/>
              </a:lnSpc>
              <a:spcBef>
                <a:spcPts val="0"/>
              </a:spcBef>
              <a:spcAft>
                <a:spcPts val="0"/>
              </a:spcAft>
              <a:buSzPts val="2000"/>
              <a:buNone/>
            </a:pPr>
            <a:r>
              <a:rPr lang="en-AU"/>
              <a:t>6.</a:t>
            </a:r>
            <a:r>
              <a:rPr b="1" lang="en-AU"/>
              <a:t>Halle C.F. Moore, M.D., Joseph M. Unger, Ph.D, et al. 2015</a:t>
            </a:r>
            <a:r>
              <a:rPr lang="en-AU"/>
              <a:t> </a:t>
            </a:r>
            <a:r>
              <a:rPr b="1" lang="en-AU" u="sng">
                <a:solidFill>
                  <a:schemeClr val="hlink"/>
                </a:solidFill>
                <a:hlinkClick r:id="rId5"/>
              </a:rPr>
              <a:t>Goserelin for Ovarian Protection during Breast-Cancer Adjuvant Chemotherapy</a:t>
            </a:r>
            <a:r>
              <a:rPr b="1" lang="en-AU"/>
              <a:t>. </a:t>
            </a:r>
            <a:r>
              <a:rPr lang="en-AU"/>
              <a:t>N Engl J Med 2015; 372:923-932</a:t>
            </a:r>
            <a:endParaRPr/>
          </a:p>
          <a:p>
            <a:pPr indent="-158750" lvl="0" marL="285750" rtl="0" algn="l">
              <a:lnSpc>
                <a:spcPct val="100000"/>
              </a:lnSpc>
              <a:spcBef>
                <a:spcPts val="0"/>
              </a:spcBef>
              <a:spcAft>
                <a:spcPts val="0"/>
              </a:spcAft>
              <a:buSzPts val="2000"/>
              <a:buNone/>
            </a:pPr>
            <a:r>
              <a:t/>
            </a:r>
            <a:endParaRPr/>
          </a:p>
        </p:txBody>
      </p:sp>
      <p:sp>
        <p:nvSpPr>
          <p:cNvPr id="390" name="Google Shape;390;p58"/>
          <p:cNvSpPr txBox="1"/>
          <p:nvPr/>
        </p:nvSpPr>
        <p:spPr>
          <a:xfrm>
            <a:off x="762001" y="654371"/>
            <a:ext cx="6382326"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rgbClr val="FF6900"/>
                </a:solidFill>
                <a:latin typeface="Calibri"/>
                <a:ea typeface="Calibri"/>
                <a:cs typeface="Calibri"/>
                <a:sym typeface="Calibri"/>
              </a:rPr>
              <a:t>References</a:t>
            </a:r>
            <a:endParaRPr b="1" i="0" sz="3600" u="none" cap="none" strike="noStrike">
              <a:solidFill>
                <a:srgbClr val="29AAE2"/>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9"/>
          <p:cNvPicPr preferRelativeResize="0"/>
          <p:nvPr/>
        </p:nvPicPr>
        <p:blipFill rotWithShape="1">
          <a:blip r:embed="rId3">
            <a:alphaModFix/>
          </a:blip>
          <a:srcRect b="0" l="0" r="0" t="0"/>
          <a:stretch/>
        </p:blipFill>
        <p:spPr>
          <a:xfrm>
            <a:off x="2509779" y="665500"/>
            <a:ext cx="7036295" cy="5526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0"/>
          <p:cNvSpPr txBox="1"/>
          <p:nvPr/>
        </p:nvSpPr>
        <p:spPr>
          <a:xfrm>
            <a:off x="911380" y="671062"/>
            <a:ext cx="9528760"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1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Medical history</a:t>
            </a:r>
            <a:endParaRPr b="0" i="0" sz="3200" u="none" cap="none" strike="noStrike">
              <a:solidFill>
                <a:srgbClr val="000000"/>
              </a:solidFill>
              <a:latin typeface="Arial"/>
              <a:ea typeface="Arial"/>
              <a:cs typeface="Arial"/>
              <a:sym typeface="Arial"/>
            </a:endParaRPr>
          </a:p>
        </p:txBody>
      </p:sp>
      <p:sp>
        <p:nvSpPr>
          <p:cNvPr id="152" name="Google Shape;152;p20"/>
          <p:cNvSpPr txBox="1"/>
          <p:nvPr/>
        </p:nvSpPr>
        <p:spPr>
          <a:xfrm>
            <a:off x="1186588" y="1989496"/>
            <a:ext cx="10132441" cy="16004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AU" sz="2400" u="none" cap="none" strike="noStrike">
                <a:solidFill>
                  <a:srgbClr val="000000"/>
                </a:solidFill>
                <a:latin typeface="Calibri"/>
                <a:ea typeface="Calibri"/>
                <a:cs typeface="Calibri"/>
                <a:sym typeface="Calibri"/>
              </a:rPr>
              <a:t>Hyperlipidaemia - ?familial</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AU" sz="2400" u="none" cap="none" strike="noStrike">
                <a:solidFill>
                  <a:srgbClr val="000000"/>
                </a:solidFill>
                <a:latin typeface="Calibri"/>
                <a:ea typeface="Calibri"/>
                <a:cs typeface="Calibri"/>
                <a:sym typeface="Calibri"/>
              </a:rPr>
              <a:t>Recent NSTEMI  - had an angiogram and TTE – medical management</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1"/>
          <p:cNvSpPr txBox="1"/>
          <p:nvPr>
            <p:ph idx="4294967295" type="body"/>
          </p:nvPr>
        </p:nvSpPr>
        <p:spPr>
          <a:xfrm>
            <a:off x="1163304" y="1797854"/>
            <a:ext cx="9250537" cy="3262292"/>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0000"/>
              </a:lnSpc>
              <a:spcBef>
                <a:spcPts val="1000"/>
              </a:spcBef>
              <a:spcAft>
                <a:spcPts val="0"/>
              </a:spcAft>
              <a:buClr>
                <a:schemeClr val="dk1"/>
              </a:buClr>
              <a:buSzPts val="2800"/>
              <a:buFont typeface="Arial"/>
              <a:buChar char="•"/>
            </a:pPr>
            <a:r>
              <a:rPr lang="en-AU" sz="2400"/>
              <a:t>Mother – breast cancer at age 70</a:t>
            </a:r>
            <a:endParaRPr/>
          </a:p>
          <a:p>
            <a:pPr indent="-406400" lvl="0" marL="457200" marR="0" rtl="0" algn="l">
              <a:lnSpc>
                <a:spcPct val="110000"/>
              </a:lnSpc>
              <a:spcBef>
                <a:spcPts val="1000"/>
              </a:spcBef>
              <a:spcAft>
                <a:spcPts val="0"/>
              </a:spcAft>
              <a:buClr>
                <a:schemeClr val="dk1"/>
              </a:buClr>
              <a:buSzPts val="2800"/>
              <a:buFont typeface="Arial"/>
              <a:buChar char="•"/>
            </a:pPr>
            <a:r>
              <a:rPr lang="en-AU" sz="2400"/>
              <a:t>Grandmother, maternal – breast and ovarian cancer</a:t>
            </a:r>
            <a:endParaRPr/>
          </a:p>
          <a:p>
            <a:pPr indent="-406400" lvl="0" marL="457200" marR="0" rtl="0" algn="l">
              <a:lnSpc>
                <a:spcPct val="110000"/>
              </a:lnSpc>
              <a:spcBef>
                <a:spcPts val="1000"/>
              </a:spcBef>
              <a:spcAft>
                <a:spcPts val="0"/>
              </a:spcAft>
              <a:buClr>
                <a:schemeClr val="dk1"/>
              </a:buClr>
              <a:buSzPts val="2800"/>
              <a:buFont typeface="Arial"/>
              <a:buChar char="•"/>
            </a:pPr>
            <a:r>
              <a:rPr lang="en-AU" sz="2400"/>
              <a:t>Maternal aunt – breast cancer at age 37</a:t>
            </a:r>
            <a:endParaRPr/>
          </a:p>
          <a:p>
            <a:pPr indent="-228600" lvl="0" marL="228600" rtl="0" algn="l">
              <a:lnSpc>
                <a:spcPct val="90000"/>
              </a:lnSpc>
              <a:spcBef>
                <a:spcPts val="1000"/>
              </a:spcBef>
              <a:spcAft>
                <a:spcPts val="0"/>
              </a:spcAft>
              <a:buSzPts val="2800"/>
              <a:buChar char="•"/>
            </a:pPr>
            <a:r>
              <a:rPr lang="en-AU" sz="2400"/>
              <a:t>   Sister – breast cancer age 44 - undefined variant of BRCA</a:t>
            </a:r>
            <a:endParaRPr/>
          </a:p>
        </p:txBody>
      </p:sp>
      <p:sp>
        <p:nvSpPr>
          <p:cNvPr id="158" name="Google Shape;158;p21"/>
          <p:cNvSpPr/>
          <p:nvPr/>
        </p:nvSpPr>
        <p:spPr>
          <a:xfrm>
            <a:off x="5099060" y="3044280"/>
            <a:ext cx="325730"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AU" sz="4400" u="none" cap="none" strike="noStrike">
                <a:solidFill>
                  <a:srgbClr val="FF6600"/>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59" name="Google Shape;159;p21"/>
          <p:cNvSpPr txBox="1"/>
          <p:nvPr/>
        </p:nvSpPr>
        <p:spPr>
          <a:xfrm>
            <a:off x="911380" y="671063"/>
            <a:ext cx="7433629" cy="7078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1 </a:t>
            </a:r>
            <a:r>
              <a:rPr b="1" i="0" lang="en-AU" sz="3200" u="none" cap="none" strike="noStrike">
                <a:solidFill>
                  <a:srgbClr val="29AAE2"/>
                </a:solidFill>
                <a:latin typeface="Calibri"/>
                <a:ea typeface="Calibri"/>
                <a:cs typeface="Calibri"/>
                <a:sym typeface="Calibri"/>
              </a:rPr>
              <a:t>–</a:t>
            </a:r>
            <a:r>
              <a:rPr b="1" i="0" lang="en-AU" sz="3200" u="none" cap="none" strike="noStrike">
                <a:solidFill>
                  <a:srgbClr val="FF6900"/>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Family history</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2"/>
          <p:cNvPicPr preferRelativeResize="0"/>
          <p:nvPr/>
        </p:nvPicPr>
        <p:blipFill rotWithShape="1">
          <a:blip r:embed="rId3">
            <a:alphaModFix/>
          </a:blip>
          <a:srcRect b="0" l="12258" r="25002" t="-294"/>
          <a:stretch/>
        </p:blipFill>
        <p:spPr>
          <a:xfrm>
            <a:off x="1710731" y="1168879"/>
            <a:ext cx="3899139" cy="4520242"/>
          </a:xfrm>
          <a:prstGeom prst="rect">
            <a:avLst/>
          </a:prstGeom>
          <a:noFill/>
          <a:ln>
            <a:noFill/>
          </a:ln>
        </p:spPr>
      </p:pic>
      <p:pic>
        <p:nvPicPr>
          <p:cNvPr id="165" name="Google Shape;165;p22"/>
          <p:cNvPicPr preferRelativeResize="0"/>
          <p:nvPr/>
        </p:nvPicPr>
        <p:blipFill rotWithShape="1">
          <a:blip r:embed="rId4">
            <a:alphaModFix/>
          </a:blip>
          <a:srcRect b="0" l="13507" r="31641" t="4360"/>
          <a:stretch/>
        </p:blipFill>
        <p:spPr>
          <a:xfrm>
            <a:off x="6343682" y="1168879"/>
            <a:ext cx="3899139" cy="45202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nvSpPr>
        <p:spPr>
          <a:xfrm>
            <a:off x="850036" y="669960"/>
            <a:ext cx="6387482"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AU" sz="4000" u="none" cap="none" strike="noStrike">
                <a:solidFill>
                  <a:schemeClr val="accent1"/>
                </a:solidFill>
                <a:latin typeface="Calibri"/>
                <a:ea typeface="Calibri"/>
                <a:cs typeface="Calibri"/>
                <a:sym typeface="Calibri"/>
              </a:rPr>
              <a:t>Case 1 </a:t>
            </a:r>
            <a:r>
              <a:rPr b="1" i="0" lang="en-AU" sz="4000" u="none" cap="none" strike="noStrike">
                <a:solidFill>
                  <a:srgbClr val="29AAE2"/>
                </a:solidFill>
                <a:latin typeface="Calibri"/>
                <a:ea typeface="Calibri"/>
                <a:cs typeface="Calibri"/>
                <a:sym typeface="Calibri"/>
              </a:rPr>
              <a:t>-</a:t>
            </a:r>
            <a:r>
              <a:rPr b="1" i="0" lang="en-AU" sz="4000" u="none" cap="none" strike="noStrike">
                <a:solidFill>
                  <a:srgbClr val="FF6900"/>
                </a:solidFill>
                <a:latin typeface="Calibri"/>
                <a:ea typeface="Calibri"/>
                <a:cs typeface="Calibri"/>
                <a:sym typeface="Calibri"/>
              </a:rPr>
              <a:t> </a:t>
            </a:r>
            <a:r>
              <a:rPr b="1" i="0" lang="en-AU" sz="3200" u="none" cap="none" strike="noStrike">
                <a:solidFill>
                  <a:srgbClr val="29AAE2"/>
                </a:solidFill>
                <a:latin typeface="Calibri"/>
                <a:ea typeface="Calibri"/>
                <a:cs typeface="Calibri"/>
                <a:sym typeface="Calibri"/>
              </a:rPr>
              <a:t>Results</a:t>
            </a:r>
            <a:endParaRPr b="0" i="0" sz="3200" u="none" cap="none" strike="noStrike">
              <a:solidFill>
                <a:srgbClr val="000000"/>
              </a:solidFill>
              <a:latin typeface="Arial"/>
              <a:ea typeface="Arial"/>
              <a:cs typeface="Arial"/>
              <a:sym typeface="Arial"/>
            </a:endParaRPr>
          </a:p>
        </p:txBody>
      </p:sp>
      <p:sp>
        <p:nvSpPr>
          <p:cNvPr id="171" name="Google Shape;171;p23"/>
          <p:cNvSpPr txBox="1"/>
          <p:nvPr>
            <p:ph idx="1" type="body"/>
          </p:nvPr>
        </p:nvSpPr>
        <p:spPr>
          <a:xfrm>
            <a:off x="1114964" y="1822899"/>
            <a:ext cx="9962072" cy="32122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sz="2400"/>
          </a:p>
          <a:p>
            <a:pPr indent="-228600" lvl="0" marL="228600" rtl="0" algn="l">
              <a:lnSpc>
                <a:spcPct val="90000"/>
              </a:lnSpc>
              <a:spcBef>
                <a:spcPts val="1000"/>
              </a:spcBef>
              <a:spcAft>
                <a:spcPts val="0"/>
              </a:spcAft>
              <a:buClr>
                <a:schemeClr val="dk1"/>
              </a:buClr>
              <a:buSzPts val="2800"/>
              <a:buChar char="•"/>
            </a:pPr>
            <a:r>
              <a:rPr lang="en-AU" sz="2400"/>
              <a:t> Needle biopsy 11/2/20 	- Infiltrating carcinoma</a:t>
            </a:r>
            <a:endParaRPr sz="2400"/>
          </a:p>
          <a:p>
            <a:pPr indent="0" lvl="0" marL="0" rtl="0" algn="l">
              <a:lnSpc>
                <a:spcPct val="90000"/>
              </a:lnSpc>
              <a:spcBef>
                <a:spcPts val="1000"/>
              </a:spcBef>
              <a:spcAft>
                <a:spcPts val="0"/>
              </a:spcAft>
              <a:buClr>
                <a:schemeClr val="dk1"/>
              </a:buClr>
              <a:buSzPts val="2800"/>
              <a:buNone/>
            </a:pPr>
            <a:r>
              <a:rPr lang="en-AU" sz="2400"/>
              <a:t>                                                   	- ER+ve/PR-ve/HER2-ve</a:t>
            </a:r>
            <a:endParaRPr sz="2400"/>
          </a:p>
          <a:p>
            <a:pPr indent="-228600" lvl="0" marL="228600" rtl="0" algn="l">
              <a:lnSpc>
                <a:spcPct val="90000"/>
              </a:lnSpc>
              <a:spcBef>
                <a:spcPts val="1000"/>
              </a:spcBef>
              <a:spcAft>
                <a:spcPts val="0"/>
              </a:spcAft>
              <a:buClr>
                <a:schemeClr val="dk1"/>
              </a:buClr>
              <a:buSzPts val="2800"/>
              <a:buChar char="•"/>
            </a:pPr>
            <a:r>
              <a:rPr lang="en-AU" sz="2400"/>
              <a:t> Left axillary lymph node biopsy – carcinoma</a:t>
            </a:r>
            <a:endParaRPr sz="2400"/>
          </a:p>
          <a:p>
            <a:pPr indent="-228600" lvl="0" marL="228600" rtl="0" algn="l">
              <a:lnSpc>
                <a:spcPct val="90000"/>
              </a:lnSpc>
              <a:spcBef>
                <a:spcPts val="1000"/>
              </a:spcBef>
              <a:spcAft>
                <a:spcPts val="0"/>
              </a:spcAft>
              <a:buClr>
                <a:schemeClr val="dk1"/>
              </a:buClr>
              <a:buSzPts val="2800"/>
              <a:buChar char="•"/>
            </a:pPr>
            <a:r>
              <a:rPr lang="en-AU" sz="2400"/>
              <a:t> PET Scan – no evidence of distant metastases</a:t>
            </a:r>
            <a:endParaRPr sz="2400"/>
          </a:p>
          <a:p>
            <a:pPr indent="0" lvl="0" marL="0" rtl="0" algn="l">
              <a:lnSpc>
                <a:spcPct val="90000"/>
              </a:lnSpc>
              <a:spcBef>
                <a:spcPts val="1000"/>
              </a:spcBef>
              <a:spcAft>
                <a:spcPts val="0"/>
              </a:spcAft>
              <a:buClr>
                <a:schemeClr val="dk1"/>
              </a:buClr>
              <a:buSzPts val="2800"/>
              <a:buNone/>
            </a:pPr>
            <a:r>
              <a:t/>
            </a:r>
            <a:endParaRPr sz="2400"/>
          </a:p>
          <a:p>
            <a:pPr indent="0" lvl="0" marL="0" rtl="0" algn="l">
              <a:lnSpc>
                <a:spcPct val="90000"/>
              </a:lnSpc>
              <a:spcBef>
                <a:spcPts val="1000"/>
              </a:spcBef>
              <a:spcAft>
                <a:spcPts val="0"/>
              </a:spcAft>
              <a:buClr>
                <a:schemeClr val="dk1"/>
              </a:buClr>
              <a:buSzPts val="2800"/>
              <a:buNone/>
            </a:pPr>
            <a:r>
              <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ccentBoxVTI">
  <a:themeElements>
    <a:clrScheme name="Custom 2">
      <a:dk1>
        <a:srgbClr val="000000"/>
      </a:dk1>
      <a:lt1>
        <a:srgbClr val="FFFFFF"/>
      </a:lt1>
      <a:dk2>
        <a:srgbClr val="262626"/>
      </a:dk2>
      <a:lt2>
        <a:srgbClr val="FFFFFF"/>
      </a:lt2>
      <a:accent1>
        <a:srgbClr val="FF6600"/>
      </a:accent1>
      <a:accent2>
        <a:srgbClr val="00A5AB"/>
      </a:accent2>
      <a:accent3>
        <a:srgbClr val="09963B"/>
      </a:accent3>
      <a:accent4>
        <a:srgbClr val="E64823"/>
      </a:accent4>
      <a:accent5>
        <a:srgbClr val="9C6A6A"/>
      </a:accent5>
      <a:accent6>
        <a:srgbClr val="824F8C"/>
      </a:accent6>
      <a:hlink>
        <a:srgbClr val="29AAE2"/>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